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518" r:id="rId3"/>
    <p:sldId id="519" r:id="rId4"/>
    <p:sldId id="559" r:id="rId5"/>
    <p:sldId id="563" r:id="rId6"/>
    <p:sldId id="521" r:id="rId7"/>
    <p:sldId id="522" r:id="rId8"/>
    <p:sldId id="575" r:id="rId9"/>
    <p:sldId id="573" r:id="rId10"/>
    <p:sldId id="523" r:id="rId11"/>
    <p:sldId id="525" r:id="rId12"/>
    <p:sldId id="577" r:id="rId13"/>
    <p:sldId id="524" r:id="rId14"/>
    <p:sldId id="576" r:id="rId15"/>
    <p:sldId id="574" r:id="rId16"/>
    <p:sldId id="558" r:id="rId17"/>
    <p:sldId id="528" r:id="rId18"/>
    <p:sldId id="529" r:id="rId19"/>
    <p:sldId id="530" r:id="rId20"/>
    <p:sldId id="568" r:id="rId21"/>
    <p:sldId id="570" r:id="rId22"/>
    <p:sldId id="571" r:id="rId23"/>
    <p:sldId id="572" r:id="rId24"/>
    <p:sldId id="532" r:id="rId25"/>
    <p:sldId id="533" r:id="rId26"/>
    <p:sldId id="534" r:id="rId27"/>
    <p:sldId id="560" r:id="rId28"/>
    <p:sldId id="535" r:id="rId29"/>
    <p:sldId id="565" r:id="rId30"/>
    <p:sldId id="536" r:id="rId31"/>
    <p:sldId id="538" r:id="rId32"/>
    <p:sldId id="539" r:id="rId33"/>
    <p:sldId id="540" r:id="rId34"/>
    <p:sldId id="541" r:id="rId35"/>
    <p:sldId id="542" r:id="rId36"/>
    <p:sldId id="543" r:id="rId37"/>
    <p:sldId id="544" r:id="rId38"/>
    <p:sldId id="545" r:id="rId39"/>
    <p:sldId id="546" r:id="rId40"/>
    <p:sldId id="547" r:id="rId41"/>
    <p:sldId id="549" r:id="rId42"/>
    <p:sldId id="550" r:id="rId43"/>
    <p:sldId id="551" r:id="rId44"/>
    <p:sldId id="552" r:id="rId45"/>
    <p:sldId id="553" r:id="rId46"/>
    <p:sldId id="554" r:id="rId47"/>
    <p:sldId id="555" r:id="rId48"/>
    <p:sldId id="556" r:id="rId49"/>
    <p:sldId id="557" r:id="rId50"/>
    <p:sldId id="421" r:id="rId51"/>
    <p:sldId id="449" r:id="rId52"/>
    <p:sldId id="422" r:id="rId53"/>
    <p:sldId id="444" r:id="rId54"/>
    <p:sldId id="424" r:id="rId55"/>
    <p:sldId id="426" r:id="rId56"/>
    <p:sldId id="567" r:id="rId57"/>
    <p:sldId id="429" r:id="rId58"/>
    <p:sldId id="430" r:id="rId59"/>
    <p:sldId id="432" r:id="rId60"/>
    <p:sldId id="435" r:id="rId61"/>
    <p:sldId id="436" r:id="rId62"/>
    <p:sldId id="498" r:id="rId63"/>
    <p:sldId id="457" r:id="rId64"/>
    <p:sldId id="458" r:id="rId65"/>
    <p:sldId id="459" r:id="rId66"/>
    <p:sldId id="460" r:id="rId67"/>
    <p:sldId id="461" r:id="rId68"/>
    <p:sldId id="462" r:id="rId69"/>
    <p:sldId id="463" r:id="rId70"/>
    <p:sldId id="46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270"/>
    <p:restoredTop sz="81224"/>
  </p:normalViewPr>
  <p:slideViewPr>
    <p:cSldViewPr snapToGrid="0" snapToObjects="1">
      <p:cViewPr varScale="1">
        <p:scale>
          <a:sx n="103" d="100"/>
          <a:sy n="103" d="100"/>
        </p:scale>
        <p:origin x="760" y="168"/>
      </p:cViewPr>
      <p:guideLst/>
    </p:cSldViewPr>
  </p:slideViewPr>
  <p:notesTextViewPr>
    <p:cViewPr>
      <p:scale>
        <a:sx n="1" d="1"/>
        <a:sy n="1" d="1"/>
      </p:scale>
      <p:origin x="0" y="0"/>
    </p:cViewPr>
  </p:notesTextViewPr>
  <p:notesViewPr>
    <p:cSldViewPr snapToGrid="0" snapToObjects="1">
      <p:cViewPr varScale="1">
        <p:scale>
          <a:sx n="94" d="100"/>
          <a:sy n="94" d="100"/>
        </p:scale>
        <p:origin x="2544"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11F1A5-1A16-4113-AEF4-6ABC8247FDF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0E3BEA6-3F8D-4294-9685-60057FD7640D}">
      <dgm:prSet/>
      <dgm:spPr/>
      <dgm:t>
        <a:bodyPr/>
        <a:lstStyle/>
        <a:p>
          <a:r>
            <a:rPr lang="en-US"/>
            <a:t>Rational behavior: doing the right thing</a:t>
          </a:r>
        </a:p>
      </dgm:t>
    </dgm:pt>
    <dgm:pt modelId="{106F6902-08F5-4BBC-9639-3D1827C7B1F0}" type="parTrans" cxnId="{C99CFDD8-1D9E-4432-BC37-B6BE8C132B7B}">
      <dgm:prSet/>
      <dgm:spPr/>
      <dgm:t>
        <a:bodyPr/>
        <a:lstStyle/>
        <a:p>
          <a:endParaRPr lang="en-US"/>
        </a:p>
      </dgm:t>
    </dgm:pt>
    <dgm:pt modelId="{463EFF5A-DEBB-4527-932C-3BBC8974390C}" type="sibTrans" cxnId="{C99CFDD8-1D9E-4432-BC37-B6BE8C132B7B}">
      <dgm:prSet/>
      <dgm:spPr/>
      <dgm:t>
        <a:bodyPr/>
        <a:lstStyle/>
        <a:p>
          <a:endParaRPr lang="en-US"/>
        </a:p>
      </dgm:t>
    </dgm:pt>
    <dgm:pt modelId="{17E077A8-EB7A-47B5-93F1-25E50C004EC0}">
      <dgm:prSet/>
      <dgm:spPr/>
      <dgm:t>
        <a:bodyPr/>
        <a:lstStyle/>
        <a:p>
          <a:r>
            <a:rPr lang="en-US"/>
            <a:t>The right thing: that which is expected to maximize goal achievement, given the available information</a:t>
          </a:r>
        </a:p>
      </dgm:t>
    </dgm:pt>
    <dgm:pt modelId="{63F50F81-4DDB-41AE-8E43-6EE3BEC50E78}" type="parTrans" cxnId="{94B6D51C-F6AB-4CFA-AF4A-9A01C3B2F42F}">
      <dgm:prSet/>
      <dgm:spPr/>
      <dgm:t>
        <a:bodyPr/>
        <a:lstStyle/>
        <a:p>
          <a:endParaRPr lang="en-US"/>
        </a:p>
      </dgm:t>
    </dgm:pt>
    <dgm:pt modelId="{9F74045D-B39E-45C3-9AC5-42F3195C42D0}" type="sibTrans" cxnId="{94B6D51C-F6AB-4CFA-AF4A-9A01C3B2F42F}">
      <dgm:prSet/>
      <dgm:spPr/>
      <dgm:t>
        <a:bodyPr/>
        <a:lstStyle/>
        <a:p>
          <a:endParaRPr lang="en-US"/>
        </a:p>
      </dgm:t>
    </dgm:pt>
    <dgm:pt modelId="{98FA8AF1-8ACA-4251-A8D4-D39D3CE6B1A4}">
      <dgm:prSet/>
      <dgm:spPr/>
      <dgm:t>
        <a:bodyPr/>
        <a:lstStyle/>
        <a:p>
          <a:r>
            <a:rPr lang="en-US"/>
            <a:t>Rational agent:  An agent is an entity that perceives and acts rationally</a:t>
          </a:r>
        </a:p>
      </dgm:t>
    </dgm:pt>
    <dgm:pt modelId="{D127D610-A6FA-4B5A-940D-B131E9E6B111}" type="parTrans" cxnId="{A3A161AB-C2F3-4678-8B87-71C07D722977}">
      <dgm:prSet/>
      <dgm:spPr/>
      <dgm:t>
        <a:bodyPr/>
        <a:lstStyle/>
        <a:p>
          <a:endParaRPr lang="en-US"/>
        </a:p>
      </dgm:t>
    </dgm:pt>
    <dgm:pt modelId="{B65C860E-C4C3-49BA-A28B-19783785CB8D}" type="sibTrans" cxnId="{A3A161AB-C2F3-4678-8B87-71C07D722977}">
      <dgm:prSet/>
      <dgm:spPr/>
      <dgm:t>
        <a:bodyPr/>
        <a:lstStyle/>
        <a:p>
          <a:endParaRPr lang="en-US"/>
        </a:p>
      </dgm:t>
    </dgm:pt>
    <dgm:pt modelId="{74A3854E-D5D3-43FB-8F1A-9DC648377958}">
      <dgm:prSet/>
      <dgm:spPr/>
      <dgm:t>
        <a:bodyPr/>
        <a:lstStyle/>
        <a:p>
          <a:r>
            <a:rPr lang="en-US"/>
            <a:t>This course is about effective programming techniques for designing rational agents</a:t>
          </a:r>
        </a:p>
      </dgm:t>
    </dgm:pt>
    <dgm:pt modelId="{101E931C-9712-4594-B4AF-D9C895849508}" type="parTrans" cxnId="{39D96776-5BA4-4E61-93DF-D5404E39B0AF}">
      <dgm:prSet/>
      <dgm:spPr/>
      <dgm:t>
        <a:bodyPr/>
        <a:lstStyle/>
        <a:p>
          <a:endParaRPr lang="en-US"/>
        </a:p>
      </dgm:t>
    </dgm:pt>
    <dgm:pt modelId="{F9D27CD8-0279-496A-807D-31B0B6B0104E}" type="sibTrans" cxnId="{39D96776-5BA4-4E61-93DF-D5404E39B0AF}">
      <dgm:prSet/>
      <dgm:spPr/>
      <dgm:t>
        <a:bodyPr/>
        <a:lstStyle/>
        <a:p>
          <a:endParaRPr lang="en-US"/>
        </a:p>
      </dgm:t>
    </dgm:pt>
    <dgm:pt modelId="{3676FA93-45D6-4EE6-9A5F-C8EB1627516E}" type="pres">
      <dgm:prSet presAssocID="{2111F1A5-1A16-4113-AEF4-6ABC8247FDF1}" presName="root" presStyleCnt="0">
        <dgm:presLayoutVars>
          <dgm:dir/>
          <dgm:resizeHandles val="exact"/>
        </dgm:presLayoutVars>
      </dgm:prSet>
      <dgm:spPr/>
    </dgm:pt>
    <dgm:pt modelId="{655D7ADF-DA03-4C9C-9FF7-3AFCCFCC8B9D}" type="pres">
      <dgm:prSet presAssocID="{C0E3BEA6-3F8D-4294-9685-60057FD7640D}" presName="compNode" presStyleCnt="0"/>
      <dgm:spPr/>
    </dgm:pt>
    <dgm:pt modelId="{CF06C904-2DCD-4E2E-99CE-58BAA82D5E0D}" type="pres">
      <dgm:prSet presAssocID="{C0E3BEA6-3F8D-4294-9685-60057FD7640D}" presName="bgRect" presStyleLbl="bgShp" presStyleIdx="0" presStyleCnt="4"/>
      <dgm:spPr/>
    </dgm:pt>
    <dgm:pt modelId="{CCA9E491-0301-4D4A-A670-8336B3FECCB0}" type="pres">
      <dgm:prSet presAssocID="{C0E3BEA6-3F8D-4294-9685-60057FD764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2B935B64-58DF-42C6-8EEF-53EB2922A6C4}" type="pres">
      <dgm:prSet presAssocID="{C0E3BEA6-3F8D-4294-9685-60057FD7640D}" presName="spaceRect" presStyleCnt="0"/>
      <dgm:spPr/>
    </dgm:pt>
    <dgm:pt modelId="{35C277D1-17F4-441A-B4C9-C3769095B251}" type="pres">
      <dgm:prSet presAssocID="{C0E3BEA6-3F8D-4294-9685-60057FD7640D}" presName="parTx" presStyleLbl="revTx" presStyleIdx="0" presStyleCnt="4">
        <dgm:presLayoutVars>
          <dgm:chMax val="0"/>
          <dgm:chPref val="0"/>
        </dgm:presLayoutVars>
      </dgm:prSet>
      <dgm:spPr/>
    </dgm:pt>
    <dgm:pt modelId="{D772C06D-CE2E-4EC8-BEC7-58AB00FBC925}" type="pres">
      <dgm:prSet presAssocID="{463EFF5A-DEBB-4527-932C-3BBC8974390C}" presName="sibTrans" presStyleCnt="0"/>
      <dgm:spPr/>
    </dgm:pt>
    <dgm:pt modelId="{55FAE6FA-CDEC-4A17-93A3-9852373A1358}" type="pres">
      <dgm:prSet presAssocID="{17E077A8-EB7A-47B5-93F1-25E50C004EC0}" presName="compNode" presStyleCnt="0"/>
      <dgm:spPr/>
    </dgm:pt>
    <dgm:pt modelId="{5354A8C4-C36C-41B0-952F-50DEAF507A98}" type="pres">
      <dgm:prSet presAssocID="{17E077A8-EB7A-47B5-93F1-25E50C004EC0}" presName="bgRect" presStyleLbl="bgShp" presStyleIdx="1" presStyleCnt="4"/>
      <dgm:spPr/>
    </dgm:pt>
    <dgm:pt modelId="{EC53542E-DD88-4E36-9477-87DCFEF83444}" type="pres">
      <dgm:prSet presAssocID="{17E077A8-EB7A-47B5-93F1-25E50C004EC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1C4DF9D9-3A53-4421-8002-5453BE030409}" type="pres">
      <dgm:prSet presAssocID="{17E077A8-EB7A-47B5-93F1-25E50C004EC0}" presName="spaceRect" presStyleCnt="0"/>
      <dgm:spPr/>
    </dgm:pt>
    <dgm:pt modelId="{F832BB42-C506-4D19-AC96-E427307A8398}" type="pres">
      <dgm:prSet presAssocID="{17E077A8-EB7A-47B5-93F1-25E50C004EC0}" presName="parTx" presStyleLbl="revTx" presStyleIdx="1" presStyleCnt="4">
        <dgm:presLayoutVars>
          <dgm:chMax val="0"/>
          <dgm:chPref val="0"/>
        </dgm:presLayoutVars>
      </dgm:prSet>
      <dgm:spPr/>
    </dgm:pt>
    <dgm:pt modelId="{E71FBDCF-2535-4300-B962-EAA2CE47E326}" type="pres">
      <dgm:prSet presAssocID="{9F74045D-B39E-45C3-9AC5-42F3195C42D0}" presName="sibTrans" presStyleCnt="0"/>
      <dgm:spPr/>
    </dgm:pt>
    <dgm:pt modelId="{4197838E-3454-4394-A3D4-EBA0D0A72754}" type="pres">
      <dgm:prSet presAssocID="{98FA8AF1-8ACA-4251-A8D4-D39D3CE6B1A4}" presName="compNode" presStyleCnt="0"/>
      <dgm:spPr/>
    </dgm:pt>
    <dgm:pt modelId="{A789BEF4-9A88-4BDD-A6FE-E35057600664}" type="pres">
      <dgm:prSet presAssocID="{98FA8AF1-8ACA-4251-A8D4-D39D3CE6B1A4}" presName="bgRect" presStyleLbl="bgShp" presStyleIdx="2" presStyleCnt="4"/>
      <dgm:spPr/>
    </dgm:pt>
    <dgm:pt modelId="{B7AE897B-4864-4E33-B7F0-8C5EF7FE729C}" type="pres">
      <dgm:prSet presAssocID="{98FA8AF1-8ACA-4251-A8D4-D39D3CE6B1A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BD6EE582-AB1F-462E-BFD0-CF50A728814D}" type="pres">
      <dgm:prSet presAssocID="{98FA8AF1-8ACA-4251-A8D4-D39D3CE6B1A4}" presName="spaceRect" presStyleCnt="0"/>
      <dgm:spPr/>
    </dgm:pt>
    <dgm:pt modelId="{CD4F38ED-D17C-4D67-B806-05B717BC73C0}" type="pres">
      <dgm:prSet presAssocID="{98FA8AF1-8ACA-4251-A8D4-D39D3CE6B1A4}" presName="parTx" presStyleLbl="revTx" presStyleIdx="2" presStyleCnt="4">
        <dgm:presLayoutVars>
          <dgm:chMax val="0"/>
          <dgm:chPref val="0"/>
        </dgm:presLayoutVars>
      </dgm:prSet>
      <dgm:spPr/>
    </dgm:pt>
    <dgm:pt modelId="{3EB8E6BB-0A36-4086-8A4F-19B1302BAD46}" type="pres">
      <dgm:prSet presAssocID="{B65C860E-C4C3-49BA-A28B-19783785CB8D}" presName="sibTrans" presStyleCnt="0"/>
      <dgm:spPr/>
    </dgm:pt>
    <dgm:pt modelId="{B9E04E7F-4616-4CBA-A24A-6450A52BCC1B}" type="pres">
      <dgm:prSet presAssocID="{74A3854E-D5D3-43FB-8F1A-9DC648377958}" presName="compNode" presStyleCnt="0"/>
      <dgm:spPr/>
    </dgm:pt>
    <dgm:pt modelId="{4C1E558C-7391-4E1F-B147-84795C9DAD76}" type="pres">
      <dgm:prSet presAssocID="{74A3854E-D5D3-43FB-8F1A-9DC648377958}" presName="bgRect" presStyleLbl="bgShp" presStyleIdx="3" presStyleCnt="4"/>
      <dgm:spPr/>
    </dgm:pt>
    <dgm:pt modelId="{88B26DBA-F2A6-4412-ABE6-F8D242E05BBC}" type="pres">
      <dgm:prSet presAssocID="{74A3854E-D5D3-43FB-8F1A-9DC6483779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590878C0-E222-4A2A-A9BB-6477DCF94ED8}" type="pres">
      <dgm:prSet presAssocID="{74A3854E-D5D3-43FB-8F1A-9DC648377958}" presName="spaceRect" presStyleCnt="0"/>
      <dgm:spPr/>
    </dgm:pt>
    <dgm:pt modelId="{B60FE713-5633-4FC0-BA33-AFB47D6EB5C7}" type="pres">
      <dgm:prSet presAssocID="{74A3854E-D5D3-43FB-8F1A-9DC648377958}" presName="parTx" presStyleLbl="revTx" presStyleIdx="3" presStyleCnt="4">
        <dgm:presLayoutVars>
          <dgm:chMax val="0"/>
          <dgm:chPref val="0"/>
        </dgm:presLayoutVars>
      </dgm:prSet>
      <dgm:spPr/>
    </dgm:pt>
  </dgm:ptLst>
  <dgm:cxnLst>
    <dgm:cxn modelId="{6E165011-461D-4B00-BED4-70BA7B85C39A}" type="presOf" srcId="{C0E3BEA6-3F8D-4294-9685-60057FD7640D}" destId="{35C277D1-17F4-441A-B4C9-C3769095B251}" srcOrd="0" destOrd="0" presId="urn:microsoft.com/office/officeart/2018/2/layout/IconVerticalSolidList"/>
    <dgm:cxn modelId="{94B6D51C-F6AB-4CFA-AF4A-9A01C3B2F42F}" srcId="{2111F1A5-1A16-4113-AEF4-6ABC8247FDF1}" destId="{17E077A8-EB7A-47B5-93F1-25E50C004EC0}" srcOrd="1" destOrd="0" parTransId="{63F50F81-4DDB-41AE-8E43-6EE3BEC50E78}" sibTransId="{9F74045D-B39E-45C3-9AC5-42F3195C42D0}"/>
    <dgm:cxn modelId="{029B0A22-AECF-432F-BB1C-C22577E9A8B4}" type="presOf" srcId="{74A3854E-D5D3-43FB-8F1A-9DC648377958}" destId="{B60FE713-5633-4FC0-BA33-AFB47D6EB5C7}" srcOrd="0" destOrd="0" presId="urn:microsoft.com/office/officeart/2018/2/layout/IconVerticalSolidList"/>
    <dgm:cxn modelId="{39D96776-5BA4-4E61-93DF-D5404E39B0AF}" srcId="{2111F1A5-1A16-4113-AEF4-6ABC8247FDF1}" destId="{74A3854E-D5D3-43FB-8F1A-9DC648377958}" srcOrd="3" destOrd="0" parTransId="{101E931C-9712-4594-B4AF-D9C895849508}" sibTransId="{F9D27CD8-0279-496A-807D-31B0B6B0104E}"/>
    <dgm:cxn modelId="{5827DFA4-C5BC-4A86-92F1-B73D59C209AC}" type="presOf" srcId="{17E077A8-EB7A-47B5-93F1-25E50C004EC0}" destId="{F832BB42-C506-4D19-AC96-E427307A8398}" srcOrd="0" destOrd="0" presId="urn:microsoft.com/office/officeart/2018/2/layout/IconVerticalSolidList"/>
    <dgm:cxn modelId="{A3A161AB-C2F3-4678-8B87-71C07D722977}" srcId="{2111F1A5-1A16-4113-AEF4-6ABC8247FDF1}" destId="{98FA8AF1-8ACA-4251-A8D4-D39D3CE6B1A4}" srcOrd="2" destOrd="0" parTransId="{D127D610-A6FA-4B5A-940D-B131E9E6B111}" sibTransId="{B65C860E-C4C3-49BA-A28B-19783785CB8D}"/>
    <dgm:cxn modelId="{43BE3CAE-E6AE-40E1-BCF7-AE82E5F4115C}" type="presOf" srcId="{98FA8AF1-8ACA-4251-A8D4-D39D3CE6B1A4}" destId="{CD4F38ED-D17C-4D67-B806-05B717BC73C0}" srcOrd="0" destOrd="0" presId="urn:microsoft.com/office/officeart/2018/2/layout/IconVerticalSolidList"/>
    <dgm:cxn modelId="{B2F50ED1-8515-4D56-ACE4-5AAAB64094DF}" type="presOf" srcId="{2111F1A5-1A16-4113-AEF4-6ABC8247FDF1}" destId="{3676FA93-45D6-4EE6-9A5F-C8EB1627516E}" srcOrd="0" destOrd="0" presId="urn:microsoft.com/office/officeart/2018/2/layout/IconVerticalSolidList"/>
    <dgm:cxn modelId="{C99CFDD8-1D9E-4432-BC37-B6BE8C132B7B}" srcId="{2111F1A5-1A16-4113-AEF4-6ABC8247FDF1}" destId="{C0E3BEA6-3F8D-4294-9685-60057FD7640D}" srcOrd="0" destOrd="0" parTransId="{106F6902-08F5-4BBC-9639-3D1827C7B1F0}" sibTransId="{463EFF5A-DEBB-4527-932C-3BBC8974390C}"/>
    <dgm:cxn modelId="{6B746205-B008-4B3E-93F3-91AB709A94B6}" type="presParOf" srcId="{3676FA93-45D6-4EE6-9A5F-C8EB1627516E}" destId="{655D7ADF-DA03-4C9C-9FF7-3AFCCFCC8B9D}" srcOrd="0" destOrd="0" presId="urn:microsoft.com/office/officeart/2018/2/layout/IconVerticalSolidList"/>
    <dgm:cxn modelId="{587941E7-15C5-4EB1-BAEA-2E23C26125B5}" type="presParOf" srcId="{655D7ADF-DA03-4C9C-9FF7-3AFCCFCC8B9D}" destId="{CF06C904-2DCD-4E2E-99CE-58BAA82D5E0D}" srcOrd="0" destOrd="0" presId="urn:microsoft.com/office/officeart/2018/2/layout/IconVerticalSolidList"/>
    <dgm:cxn modelId="{A8919B3E-6F1C-48D5-B605-1E16BB95F76A}" type="presParOf" srcId="{655D7ADF-DA03-4C9C-9FF7-3AFCCFCC8B9D}" destId="{CCA9E491-0301-4D4A-A670-8336B3FECCB0}" srcOrd="1" destOrd="0" presId="urn:microsoft.com/office/officeart/2018/2/layout/IconVerticalSolidList"/>
    <dgm:cxn modelId="{2CF878A4-EFE9-4886-8DCC-474484EFA49D}" type="presParOf" srcId="{655D7ADF-DA03-4C9C-9FF7-3AFCCFCC8B9D}" destId="{2B935B64-58DF-42C6-8EEF-53EB2922A6C4}" srcOrd="2" destOrd="0" presId="urn:microsoft.com/office/officeart/2018/2/layout/IconVerticalSolidList"/>
    <dgm:cxn modelId="{BAA6987E-8F45-440E-AEBB-F302786BB477}" type="presParOf" srcId="{655D7ADF-DA03-4C9C-9FF7-3AFCCFCC8B9D}" destId="{35C277D1-17F4-441A-B4C9-C3769095B251}" srcOrd="3" destOrd="0" presId="urn:microsoft.com/office/officeart/2018/2/layout/IconVerticalSolidList"/>
    <dgm:cxn modelId="{14F4D4D1-2CE1-4055-9431-F9EAEA2FD0E0}" type="presParOf" srcId="{3676FA93-45D6-4EE6-9A5F-C8EB1627516E}" destId="{D772C06D-CE2E-4EC8-BEC7-58AB00FBC925}" srcOrd="1" destOrd="0" presId="urn:microsoft.com/office/officeart/2018/2/layout/IconVerticalSolidList"/>
    <dgm:cxn modelId="{78D51D31-6565-4435-BF6F-6008C1F4B165}" type="presParOf" srcId="{3676FA93-45D6-4EE6-9A5F-C8EB1627516E}" destId="{55FAE6FA-CDEC-4A17-93A3-9852373A1358}" srcOrd="2" destOrd="0" presId="urn:microsoft.com/office/officeart/2018/2/layout/IconVerticalSolidList"/>
    <dgm:cxn modelId="{CBC8B712-CFF7-4781-BC64-4349B25D04C9}" type="presParOf" srcId="{55FAE6FA-CDEC-4A17-93A3-9852373A1358}" destId="{5354A8C4-C36C-41B0-952F-50DEAF507A98}" srcOrd="0" destOrd="0" presId="urn:microsoft.com/office/officeart/2018/2/layout/IconVerticalSolidList"/>
    <dgm:cxn modelId="{10E556E6-47BF-4FAB-B73A-05433C4996E7}" type="presParOf" srcId="{55FAE6FA-CDEC-4A17-93A3-9852373A1358}" destId="{EC53542E-DD88-4E36-9477-87DCFEF83444}" srcOrd="1" destOrd="0" presId="urn:microsoft.com/office/officeart/2018/2/layout/IconVerticalSolidList"/>
    <dgm:cxn modelId="{4A282E63-C218-4BA1-BB2A-45766C46617D}" type="presParOf" srcId="{55FAE6FA-CDEC-4A17-93A3-9852373A1358}" destId="{1C4DF9D9-3A53-4421-8002-5453BE030409}" srcOrd="2" destOrd="0" presId="urn:microsoft.com/office/officeart/2018/2/layout/IconVerticalSolidList"/>
    <dgm:cxn modelId="{22D09B66-92C5-4A7F-898B-104B43EA43B9}" type="presParOf" srcId="{55FAE6FA-CDEC-4A17-93A3-9852373A1358}" destId="{F832BB42-C506-4D19-AC96-E427307A8398}" srcOrd="3" destOrd="0" presId="urn:microsoft.com/office/officeart/2018/2/layout/IconVerticalSolidList"/>
    <dgm:cxn modelId="{F1AFE520-9013-4850-9A85-6FB7664E59D6}" type="presParOf" srcId="{3676FA93-45D6-4EE6-9A5F-C8EB1627516E}" destId="{E71FBDCF-2535-4300-B962-EAA2CE47E326}" srcOrd="3" destOrd="0" presId="urn:microsoft.com/office/officeart/2018/2/layout/IconVerticalSolidList"/>
    <dgm:cxn modelId="{F6E0E9EF-4E27-44F2-B773-F3C54E449322}" type="presParOf" srcId="{3676FA93-45D6-4EE6-9A5F-C8EB1627516E}" destId="{4197838E-3454-4394-A3D4-EBA0D0A72754}" srcOrd="4" destOrd="0" presId="urn:microsoft.com/office/officeart/2018/2/layout/IconVerticalSolidList"/>
    <dgm:cxn modelId="{80495BA4-DD2B-4717-83BF-A04A94E57E14}" type="presParOf" srcId="{4197838E-3454-4394-A3D4-EBA0D0A72754}" destId="{A789BEF4-9A88-4BDD-A6FE-E35057600664}" srcOrd="0" destOrd="0" presId="urn:microsoft.com/office/officeart/2018/2/layout/IconVerticalSolidList"/>
    <dgm:cxn modelId="{48D74623-D9CF-47CA-8DE6-1A20538A5DDF}" type="presParOf" srcId="{4197838E-3454-4394-A3D4-EBA0D0A72754}" destId="{B7AE897B-4864-4E33-B7F0-8C5EF7FE729C}" srcOrd="1" destOrd="0" presId="urn:microsoft.com/office/officeart/2018/2/layout/IconVerticalSolidList"/>
    <dgm:cxn modelId="{20CEB230-E932-47E4-A21E-FBE6C6F5FBDC}" type="presParOf" srcId="{4197838E-3454-4394-A3D4-EBA0D0A72754}" destId="{BD6EE582-AB1F-462E-BFD0-CF50A728814D}" srcOrd="2" destOrd="0" presId="urn:microsoft.com/office/officeart/2018/2/layout/IconVerticalSolidList"/>
    <dgm:cxn modelId="{84CC29D8-5D40-43AA-9AD6-8675B2014506}" type="presParOf" srcId="{4197838E-3454-4394-A3D4-EBA0D0A72754}" destId="{CD4F38ED-D17C-4D67-B806-05B717BC73C0}" srcOrd="3" destOrd="0" presId="urn:microsoft.com/office/officeart/2018/2/layout/IconVerticalSolidList"/>
    <dgm:cxn modelId="{94DDE373-253C-4660-A3B8-14F3FEF7997F}" type="presParOf" srcId="{3676FA93-45D6-4EE6-9A5F-C8EB1627516E}" destId="{3EB8E6BB-0A36-4086-8A4F-19B1302BAD46}" srcOrd="5" destOrd="0" presId="urn:microsoft.com/office/officeart/2018/2/layout/IconVerticalSolidList"/>
    <dgm:cxn modelId="{57791606-2A05-4DCC-9CDA-04F7566A736B}" type="presParOf" srcId="{3676FA93-45D6-4EE6-9A5F-C8EB1627516E}" destId="{B9E04E7F-4616-4CBA-A24A-6450A52BCC1B}" srcOrd="6" destOrd="0" presId="urn:microsoft.com/office/officeart/2018/2/layout/IconVerticalSolidList"/>
    <dgm:cxn modelId="{7CE982BC-20B7-4D7B-BD07-1F94BF8AA219}" type="presParOf" srcId="{B9E04E7F-4616-4CBA-A24A-6450A52BCC1B}" destId="{4C1E558C-7391-4E1F-B147-84795C9DAD76}" srcOrd="0" destOrd="0" presId="urn:microsoft.com/office/officeart/2018/2/layout/IconVerticalSolidList"/>
    <dgm:cxn modelId="{F1042EEE-B3C1-408D-9094-44D4AE93367E}" type="presParOf" srcId="{B9E04E7F-4616-4CBA-A24A-6450A52BCC1B}" destId="{88B26DBA-F2A6-4412-ABE6-F8D242E05BBC}" srcOrd="1" destOrd="0" presId="urn:microsoft.com/office/officeart/2018/2/layout/IconVerticalSolidList"/>
    <dgm:cxn modelId="{33D658C1-F0C5-49A5-B108-DC7465A25E4D}" type="presParOf" srcId="{B9E04E7F-4616-4CBA-A24A-6450A52BCC1B}" destId="{590878C0-E222-4A2A-A9BB-6477DCF94ED8}" srcOrd="2" destOrd="0" presId="urn:microsoft.com/office/officeart/2018/2/layout/IconVerticalSolidList"/>
    <dgm:cxn modelId="{906E4854-900E-4FE1-A371-F6C0781AFE94}" type="presParOf" srcId="{B9E04E7F-4616-4CBA-A24A-6450A52BCC1B}" destId="{B60FE713-5633-4FC0-BA33-AFB47D6EB5C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6C904-2DCD-4E2E-99CE-58BAA82D5E0D}">
      <dsp:nvSpPr>
        <dsp:cNvPr id="0" name=""/>
        <dsp:cNvSpPr/>
      </dsp:nvSpPr>
      <dsp:spPr>
        <a:xfrm>
          <a:off x="0" y="1989"/>
          <a:ext cx="10515600" cy="10083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A9E491-0301-4D4A-A670-8336B3FECCB0}">
      <dsp:nvSpPr>
        <dsp:cNvPr id="0" name=""/>
        <dsp:cNvSpPr/>
      </dsp:nvSpPr>
      <dsp:spPr>
        <a:xfrm>
          <a:off x="305038" y="228877"/>
          <a:ext cx="554614" cy="554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C277D1-17F4-441A-B4C9-C3769095B251}">
      <dsp:nvSpPr>
        <dsp:cNvPr id="0" name=""/>
        <dsp:cNvSpPr/>
      </dsp:nvSpPr>
      <dsp:spPr>
        <a:xfrm>
          <a:off x="1164691" y="1989"/>
          <a:ext cx="9350908" cy="1008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21" tIns="106721" rIns="106721" bIns="106721" numCol="1" spcCol="1270" anchor="ctr" anchorCtr="0">
          <a:noAutofit/>
        </a:bodyPr>
        <a:lstStyle/>
        <a:p>
          <a:pPr marL="0" lvl="0" indent="0" algn="l" defTabSz="977900">
            <a:lnSpc>
              <a:spcPct val="90000"/>
            </a:lnSpc>
            <a:spcBef>
              <a:spcPct val="0"/>
            </a:spcBef>
            <a:spcAft>
              <a:spcPct val="35000"/>
            </a:spcAft>
            <a:buNone/>
          </a:pPr>
          <a:r>
            <a:rPr lang="en-US" sz="2200" kern="1200"/>
            <a:t>Rational behavior: doing the right thing</a:t>
          </a:r>
        </a:p>
      </dsp:txBody>
      <dsp:txXfrm>
        <a:off x="1164691" y="1989"/>
        <a:ext cx="9350908" cy="1008390"/>
      </dsp:txXfrm>
    </dsp:sp>
    <dsp:sp modelId="{5354A8C4-C36C-41B0-952F-50DEAF507A98}">
      <dsp:nvSpPr>
        <dsp:cNvPr id="0" name=""/>
        <dsp:cNvSpPr/>
      </dsp:nvSpPr>
      <dsp:spPr>
        <a:xfrm>
          <a:off x="0" y="1262478"/>
          <a:ext cx="10515600" cy="10083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53542E-DD88-4E36-9477-87DCFEF83444}">
      <dsp:nvSpPr>
        <dsp:cNvPr id="0" name=""/>
        <dsp:cNvSpPr/>
      </dsp:nvSpPr>
      <dsp:spPr>
        <a:xfrm>
          <a:off x="305038" y="1489366"/>
          <a:ext cx="554614" cy="554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2BB42-C506-4D19-AC96-E427307A8398}">
      <dsp:nvSpPr>
        <dsp:cNvPr id="0" name=""/>
        <dsp:cNvSpPr/>
      </dsp:nvSpPr>
      <dsp:spPr>
        <a:xfrm>
          <a:off x="1164691" y="1262478"/>
          <a:ext cx="9350908" cy="1008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21" tIns="106721" rIns="106721" bIns="106721" numCol="1" spcCol="1270" anchor="ctr" anchorCtr="0">
          <a:noAutofit/>
        </a:bodyPr>
        <a:lstStyle/>
        <a:p>
          <a:pPr marL="0" lvl="0" indent="0" algn="l" defTabSz="977900">
            <a:lnSpc>
              <a:spcPct val="90000"/>
            </a:lnSpc>
            <a:spcBef>
              <a:spcPct val="0"/>
            </a:spcBef>
            <a:spcAft>
              <a:spcPct val="35000"/>
            </a:spcAft>
            <a:buNone/>
          </a:pPr>
          <a:r>
            <a:rPr lang="en-US" sz="2200" kern="1200"/>
            <a:t>The right thing: that which is expected to maximize goal achievement, given the available information</a:t>
          </a:r>
        </a:p>
      </dsp:txBody>
      <dsp:txXfrm>
        <a:off x="1164691" y="1262478"/>
        <a:ext cx="9350908" cy="1008390"/>
      </dsp:txXfrm>
    </dsp:sp>
    <dsp:sp modelId="{A789BEF4-9A88-4BDD-A6FE-E35057600664}">
      <dsp:nvSpPr>
        <dsp:cNvPr id="0" name=""/>
        <dsp:cNvSpPr/>
      </dsp:nvSpPr>
      <dsp:spPr>
        <a:xfrm>
          <a:off x="0" y="2522966"/>
          <a:ext cx="10515600" cy="10083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AE897B-4864-4E33-B7F0-8C5EF7FE729C}">
      <dsp:nvSpPr>
        <dsp:cNvPr id="0" name=""/>
        <dsp:cNvSpPr/>
      </dsp:nvSpPr>
      <dsp:spPr>
        <a:xfrm>
          <a:off x="305038" y="2749854"/>
          <a:ext cx="554614" cy="554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4F38ED-D17C-4D67-B806-05B717BC73C0}">
      <dsp:nvSpPr>
        <dsp:cNvPr id="0" name=""/>
        <dsp:cNvSpPr/>
      </dsp:nvSpPr>
      <dsp:spPr>
        <a:xfrm>
          <a:off x="1164691" y="2522966"/>
          <a:ext cx="9350908" cy="1008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21" tIns="106721" rIns="106721" bIns="106721" numCol="1" spcCol="1270" anchor="ctr" anchorCtr="0">
          <a:noAutofit/>
        </a:bodyPr>
        <a:lstStyle/>
        <a:p>
          <a:pPr marL="0" lvl="0" indent="0" algn="l" defTabSz="977900">
            <a:lnSpc>
              <a:spcPct val="90000"/>
            </a:lnSpc>
            <a:spcBef>
              <a:spcPct val="0"/>
            </a:spcBef>
            <a:spcAft>
              <a:spcPct val="35000"/>
            </a:spcAft>
            <a:buNone/>
          </a:pPr>
          <a:r>
            <a:rPr lang="en-US" sz="2200" kern="1200"/>
            <a:t>Rational agent:  An agent is an entity that perceives and acts rationally</a:t>
          </a:r>
        </a:p>
      </dsp:txBody>
      <dsp:txXfrm>
        <a:off x="1164691" y="2522966"/>
        <a:ext cx="9350908" cy="1008390"/>
      </dsp:txXfrm>
    </dsp:sp>
    <dsp:sp modelId="{4C1E558C-7391-4E1F-B147-84795C9DAD76}">
      <dsp:nvSpPr>
        <dsp:cNvPr id="0" name=""/>
        <dsp:cNvSpPr/>
      </dsp:nvSpPr>
      <dsp:spPr>
        <a:xfrm>
          <a:off x="0" y="3783455"/>
          <a:ext cx="10515600" cy="10083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26DBA-F2A6-4412-ABE6-F8D242E05BBC}">
      <dsp:nvSpPr>
        <dsp:cNvPr id="0" name=""/>
        <dsp:cNvSpPr/>
      </dsp:nvSpPr>
      <dsp:spPr>
        <a:xfrm>
          <a:off x="305038" y="4010343"/>
          <a:ext cx="554614" cy="5546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0FE713-5633-4FC0-BA33-AFB47D6EB5C7}">
      <dsp:nvSpPr>
        <dsp:cNvPr id="0" name=""/>
        <dsp:cNvSpPr/>
      </dsp:nvSpPr>
      <dsp:spPr>
        <a:xfrm>
          <a:off x="1164691" y="3783455"/>
          <a:ext cx="9350908" cy="1008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721" tIns="106721" rIns="106721" bIns="106721" numCol="1" spcCol="1270" anchor="ctr" anchorCtr="0">
          <a:noAutofit/>
        </a:bodyPr>
        <a:lstStyle/>
        <a:p>
          <a:pPr marL="0" lvl="0" indent="0" algn="l" defTabSz="977900">
            <a:lnSpc>
              <a:spcPct val="90000"/>
            </a:lnSpc>
            <a:spcBef>
              <a:spcPct val="0"/>
            </a:spcBef>
            <a:spcAft>
              <a:spcPct val="35000"/>
            </a:spcAft>
            <a:buNone/>
          </a:pPr>
          <a:r>
            <a:rPr lang="en-US" sz="2200" kern="1200"/>
            <a:t>This course is about effective programming techniques for designing rational agents</a:t>
          </a:r>
        </a:p>
      </dsp:txBody>
      <dsp:txXfrm>
        <a:off x="1164691" y="3783455"/>
        <a:ext cx="9350908" cy="10083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2</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801877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13</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477456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 agent: maximizes actual performance, but needs to be omniscient. </a:t>
            </a:r>
          </a:p>
          <a:p>
            <a:endParaRPr lang="en-US" dirty="0"/>
          </a:p>
          <a:p>
            <a:r>
              <a:rPr lang="en-US" dirty="0"/>
              <a:t>Usually impossible…..</a:t>
            </a:r>
          </a:p>
          <a:p>
            <a:endParaRPr lang="en-US" dirty="0"/>
          </a:p>
          <a:p>
            <a:r>
              <a:rPr lang="en-US" dirty="0"/>
              <a:t> But consider tic-tac-toe agent…</a:t>
            </a:r>
          </a:p>
          <a:p>
            <a:endParaRPr lang="en-US" dirty="0"/>
          </a:p>
          <a:p>
            <a:r>
              <a:rPr lang="en-US" dirty="0"/>
              <a:t>Rationality   Guaranteed Success</a:t>
            </a:r>
          </a:p>
          <a:p>
            <a:endParaRPr lang="en-US" dirty="0"/>
          </a:p>
          <a:p>
            <a:endParaRPr lang="en-US" dirty="0"/>
          </a:p>
          <a:p>
            <a:endParaRPr lang="en-US" dirty="0"/>
          </a:p>
          <a:p>
            <a:r>
              <a:rPr lang="en-US" dirty="0"/>
              <a:t>Caveat: computational limitations make complete rationality unachievable</a:t>
            </a:r>
          </a:p>
          <a:p>
            <a:endParaRPr lang="en-US" dirty="0"/>
          </a:p>
          <a:p>
            <a:r>
              <a:rPr lang="en-US" dirty="0"/>
              <a:t>design best program for given machine resources</a:t>
            </a: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16725AFE-A141-6245-ADDB-0375406D4018}" type="slidenum">
              <a:rPr lang="en-US" smtClean="0"/>
              <a:t>14</a:t>
            </a:fld>
            <a:endParaRPr lang="en-US"/>
          </a:p>
        </p:txBody>
      </p:sp>
    </p:spTree>
    <p:extLst>
      <p:ext uri="{BB962C8B-B14F-4D97-AF65-F5344CB8AC3E}">
        <p14:creationId xmlns:p14="http://schemas.microsoft.com/office/powerpoint/2010/main" val="931000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16</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12482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8E63A791-F3D0-4CCF-ABB4-9268E2BEDA36}" type="slidenum">
              <a:rPr lang="en-US" sz="1200" smtClean="0">
                <a:latin typeface="Arial" charset="0"/>
              </a:rPr>
              <a:pPr/>
              <a:t>17</a:t>
            </a:fld>
            <a:endParaRPr lang="en-US" sz="1200">
              <a:latin typeface="Arial"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89532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18</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sonar, speedometer, GPS</a:t>
            </a:r>
            <a:endParaRPr lang="en-US" b="1" i="1" dirty="0"/>
          </a:p>
          <a:p>
            <a:pPr eaLnBrk="1" hangingPunct="1"/>
            <a:endParaRPr lang="en-US" dirty="0"/>
          </a:p>
        </p:txBody>
      </p:sp>
    </p:spTree>
    <p:extLst>
      <p:ext uri="{BB962C8B-B14F-4D97-AF65-F5344CB8AC3E}">
        <p14:creationId xmlns:p14="http://schemas.microsoft.com/office/powerpoint/2010/main" val="900983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483A255B-7C9F-4B66-A5FA-7BEC5AA1E9D0}" type="slidenum">
              <a:rPr lang="en-US" sz="1200" smtClean="0">
                <a:latin typeface="Arial" charset="0"/>
              </a:rPr>
              <a:pPr/>
              <a:t>19</a:t>
            </a:fld>
            <a:endParaRPr lang="en-US" sz="1200">
              <a:latin typeface="Arial"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1" u="none" strike="noStrike" kern="1200" dirty="0">
                <a:solidFill>
                  <a:schemeClr val="tx1"/>
                </a:solidFill>
                <a:effectLst/>
                <a:latin typeface="Arial" charset="0"/>
                <a:ea typeface="+mn-ea"/>
                <a:cs typeface="+mn-cs"/>
              </a:rPr>
              <a:t>Lidar</a:t>
            </a:r>
            <a:r>
              <a:rPr lang="en-US" sz="1200" b="0" i="0" u="none" strike="noStrike" kern="1200" baseline="0" dirty="0">
                <a:solidFill>
                  <a:schemeClr val="tx1"/>
                </a:solidFill>
                <a:effectLst/>
                <a:latin typeface="Arial" charset="0"/>
                <a:ea typeface="+mn-ea"/>
                <a:cs typeface="+mn-cs"/>
              </a:rPr>
              <a:t> </a:t>
            </a:r>
            <a:r>
              <a:rPr lang="en-US" sz="1200" b="0" i="0" u="none" strike="noStrike" kern="1200" dirty="0">
                <a:solidFill>
                  <a:schemeClr val="tx1"/>
                </a:solidFill>
                <a:effectLst/>
                <a:latin typeface="Arial" charset="0"/>
                <a:ea typeface="+mn-ea"/>
                <a:cs typeface="+mn-cs"/>
              </a:rPr>
              <a:t>acronym for </a:t>
            </a:r>
            <a:r>
              <a:rPr lang="en-US" sz="1200" b="0" i="1" u="none" strike="noStrike" kern="1200" dirty="0">
                <a:solidFill>
                  <a:schemeClr val="tx1"/>
                </a:solidFill>
                <a:effectLst/>
                <a:latin typeface="Arial" charset="0"/>
                <a:ea typeface="+mn-ea"/>
                <a:cs typeface="+mn-cs"/>
              </a:rPr>
              <a:t>light detection and ranging</a:t>
            </a:r>
            <a:endParaRPr lang="en-US" dirty="0"/>
          </a:p>
        </p:txBody>
      </p:sp>
    </p:spTree>
    <p:extLst>
      <p:ext uri="{BB962C8B-B14F-4D97-AF65-F5344CB8AC3E}">
        <p14:creationId xmlns:p14="http://schemas.microsoft.com/office/powerpoint/2010/main" val="3623799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www.today.com</a:t>
            </a:r>
            <a:r>
              <a:rPr lang="en-US" dirty="0"/>
              <a:t>/video/amazon-debuts-new-package-delivery-drone-61414981780</a:t>
            </a:r>
          </a:p>
          <a:p>
            <a:endParaRPr lang="en-US" dirty="0"/>
          </a:p>
          <a:p>
            <a:r>
              <a:rPr lang="en-US" dirty="0"/>
              <a:t>https://</a:t>
            </a:r>
            <a:r>
              <a:rPr lang="en-US" dirty="0" err="1"/>
              <a:t>nbcnewsencoding-vh.akamaihd.net</a:t>
            </a:r>
            <a:r>
              <a:rPr lang="en-US" dirty="0"/>
              <a:t>/</a:t>
            </a:r>
            <a:r>
              <a:rPr lang="en-US" dirty="0" err="1"/>
              <a:t>i</a:t>
            </a:r>
            <a:r>
              <a:rPr lang="en-US" dirty="0"/>
              <a:t>/</a:t>
            </a:r>
            <a:r>
              <a:rPr lang="en-US" dirty="0" err="1"/>
              <a:t>nbcnews</a:t>
            </a:r>
            <a:r>
              <a:rPr lang="en-US" dirty="0"/>
              <a:t>/video/2019/06/tdy_news_costello_amazon_190606_893856774.mp4,,.csmil/master.m3u8?__b__=1000</a:t>
            </a:r>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20</a:t>
            </a:fld>
            <a:endParaRPr lang="en-US"/>
          </a:p>
        </p:txBody>
      </p:sp>
    </p:spTree>
    <p:extLst>
      <p:ext uri="{BB962C8B-B14F-4D97-AF65-F5344CB8AC3E}">
        <p14:creationId xmlns:p14="http://schemas.microsoft.com/office/powerpoint/2010/main" val="1099338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22</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sonar, speedometer, GPS</a:t>
            </a:r>
            <a:endParaRPr lang="en-US" b="1" i="1" dirty="0"/>
          </a:p>
          <a:p>
            <a:pPr eaLnBrk="1" hangingPunct="1"/>
            <a:endParaRPr lang="en-US" dirty="0"/>
          </a:p>
        </p:txBody>
      </p:sp>
    </p:spTree>
    <p:extLst>
      <p:ext uri="{BB962C8B-B14F-4D97-AF65-F5344CB8AC3E}">
        <p14:creationId xmlns:p14="http://schemas.microsoft.com/office/powerpoint/2010/main" val="2263770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FDA2085A-8E51-4E12-A99C-9BA3520289CB}" type="slidenum">
              <a:rPr lang="en-US" sz="1200" smtClean="0">
                <a:latin typeface="Arial" charset="0"/>
              </a:rPr>
              <a:pPr/>
              <a:t>23</a:t>
            </a:fld>
            <a:endParaRPr lang="en-US" sz="1200">
              <a:latin typeface="Arial"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sonar, speedometer, GPS</a:t>
            </a:r>
            <a:endParaRPr lang="en-US" b="1" i="1" dirty="0"/>
          </a:p>
          <a:p>
            <a:pPr eaLnBrk="1" hangingPunct="1"/>
            <a:endParaRPr lang="en-US" dirty="0"/>
          </a:p>
        </p:txBody>
      </p:sp>
    </p:spTree>
    <p:extLst>
      <p:ext uri="{BB962C8B-B14F-4D97-AF65-F5344CB8AC3E}">
        <p14:creationId xmlns:p14="http://schemas.microsoft.com/office/powerpoint/2010/main" val="2228450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8C200FD-C1FC-4478-9A7F-B77FF39EDBAF}" type="slidenum">
              <a:rPr lang="en-US" sz="1200" smtClean="0">
                <a:latin typeface="Arial" charset="0"/>
              </a:rPr>
              <a:pPr/>
              <a:t>24</a:t>
            </a:fld>
            <a:endParaRPr lang="en-US" sz="1200">
              <a:latin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agent function is an abstract mathematical description;</a:t>
            </a:r>
          </a:p>
          <a:p>
            <a:pPr eaLnBrk="1" hangingPunct="1"/>
            <a:r>
              <a:rPr lang="en-US" dirty="0"/>
              <a:t>The agent program is a concrete implementation, running within some physical system. </a:t>
            </a:r>
          </a:p>
          <a:p>
            <a:pPr eaLnBrk="1" hangingPunct="1"/>
            <a:endParaRPr lang="en-US" dirty="0"/>
          </a:p>
        </p:txBody>
      </p:sp>
    </p:spTree>
    <p:extLst>
      <p:ext uri="{BB962C8B-B14F-4D97-AF65-F5344CB8AC3E}">
        <p14:creationId xmlns:p14="http://schemas.microsoft.com/office/powerpoint/2010/main" val="95684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79EB815-113F-493D-AF66-4161C653852F}" type="slidenum">
              <a:rPr lang="en-US" altLang="en-US" smtClean="0"/>
              <a:pPr/>
              <a:t>3</a:t>
            </a:fld>
            <a:endParaRPr lang="en-US" alt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742440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2071B144-9631-43E6-B559-784503AE2E83}" type="slidenum">
              <a:rPr lang="en-US" sz="1200" smtClean="0">
                <a:latin typeface="Arial" charset="0"/>
              </a:rPr>
              <a:pPr/>
              <a:t>25</a:t>
            </a:fld>
            <a:endParaRPr lang="en-US" sz="1200">
              <a:latin typeface="Arial"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779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EAE90D1-CFF1-4D6F-8AFF-DD5F15EF11DF}" type="slidenum">
              <a:rPr lang="en-US" sz="1200" smtClean="0">
                <a:latin typeface="Arial" charset="0"/>
              </a:rPr>
              <a:pPr/>
              <a:t>26</a:t>
            </a:fld>
            <a:endParaRPr lang="en-US" sz="1200">
              <a:latin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Multi-agent: Does</a:t>
            </a:r>
            <a:r>
              <a:rPr lang="en-US" baseline="0" dirty="0"/>
              <a:t>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p>
          <a:p>
            <a:pPr eaLnBrk="1" hangingPunct="1"/>
            <a:endParaRPr lang="en-US" baseline="0" dirty="0"/>
          </a:p>
          <a:p>
            <a:pPr eaLnBrk="1" hangingPunct="1"/>
            <a:r>
              <a:rPr lang="en-US" baseline="0" dirty="0"/>
              <a:t>CCB </a:t>
            </a:r>
            <a:r>
              <a:rPr lang="mr-IN" baseline="0" dirty="0"/>
              <a:t>–</a:t>
            </a:r>
            <a:r>
              <a:rPr lang="en-US" baseline="0" dirty="0"/>
              <a:t> write the next slide on the board</a:t>
            </a:r>
            <a:endParaRPr lang="en-US" dirty="0"/>
          </a:p>
        </p:txBody>
      </p:sp>
    </p:spTree>
    <p:extLst>
      <p:ext uri="{BB962C8B-B14F-4D97-AF65-F5344CB8AC3E}">
        <p14:creationId xmlns:p14="http://schemas.microsoft.com/office/powerpoint/2010/main" val="1464201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27</a:t>
            </a:fld>
            <a:endParaRPr lang="en-US"/>
          </a:p>
        </p:txBody>
      </p:sp>
    </p:spTree>
    <p:extLst>
      <p:ext uri="{BB962C8B-B14F-4D97-AF65-F5344CB8AC3E}">
        <p14:creationId xmlns:p14="http://schemas.microsoft.com/office/powerpoint/2010/main" val="3033096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28</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96104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1976CAF0-4EF1-425F-846C-F65CA0265A85}" type="slidenum">
              <a:rPr lang="en-US" altLang="en-US" sz="1200" smtClean="0">
                <a:latin typeface="Times" pitchFamily="18" charset="0"/>
              </a:rPr>
              <a:pPr/>
              <a:t>29</a:t>
            </a:fld>
            <a:endParaRPr lang="en-US" altLang="en-US" sz="1200">
              <a:latin typeface="Times"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667777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E47C43EE-0BB9-48DA-8087-1251C6B7EC15}" type="slidenum">
              <a:rPr lang="en-US" altLang="en-US" sz="1200" smtClean="0">
                <a:latin typeface="Times" pitchFamily="18" charset="0"/>
              </a:rPr>
              <a:pPr/>
              <a:t>30</a:t>
            </a:fld>
            <a:endParaRPr lang="en-US" altLang="en-US" sz="1200">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99051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1B6EA1D-F15E-4EE9-8297-807B6F2587F0}" type="slidenum">
              <a:rPr lang="en-US" altLang="en-US" sz="1300">
                <a:latin typeface="Times" pitchFamily="18" charset="0"/>
              </a:rPr>
              <a:pPr/>
              <a:t>31</a:t>
            </a:fld>
            <a:endParaRPr lang="en-US" altLang="en-US" sz="1300">
              <a:latin typeface="Times"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Sometimes a performance measure can be formulated in whether an agent satisfies</a:t>
            </a:r>
            <a:r>
              <a:rPr lang="en-US" baseline="0" dirty="0"/>
              <a:t> </a:t>
            </a:r>
            <a:r>
              <a:rPr lang="en-US" dirty="0"/>
              <a:t>a goal.</a:t>
            </a:r>
          </a:p>
          <a:p>
            <a:pPr eaLnBrk="1" hangingPunct="1"/>
            <a:endParaRPr lang="en-US" dirty="0"/>
          </a:p>
          <a:p>
            <a:pPr eaLnBrk="1" hangingPunct="1"/>
            <a:r>
              <a:rPr lang="en-US" dirty="0"/>
              <a:t>This</a:t>
            </a:r>
            <a:r>
              <a:rPr lang="en-US" baseline="0" dirty="0"/>
              <a:t> Is called a sliding block puzzle.  This instance is an 8-puzzle.</a:t>
            </a:r>
            <a:endParaRPr lang="en-US" dirty="0"/>
          </a:p>
          <a:p>
            <a:pPr eaLnBrk="1" hangingPunct="1"/>
            <a:r>
              <a:rPr lang="en-US" dirty="0"/>
              <a:t>9!/2 = 181k</a:t>
            </a:r>
          </a:p>
          <a:p>
            <a:pPr eaLnBrk="1" hangingPunct="1"/>
            <a:r>
              <a:rPr lang="en-US" dirty="0"/>
              <a:t>Family of sliding block puzzles</a:t>
            </a:r>
            <a:r>
              <a:rPr lang="en-US" baseline="0" dirty="0"/>
              <a:t> are NP complete.  15 block puzzle (4x4 board has 1.3 trillion states (1.3*10^12).</a:t>
            </a:r>
          </a:p>
          <a:p>
            <a:pPr eaLnBrk="1" hangingPunct="1"/>
            <a:r>
              <a:rPr lang="en-US" baseline="0" dirty="0"/>
              <a:t>5x5 board has 10^25 states.</a:t>
            </a:r>
            <a:endParaRPr lang="en-US" dirty="0"/>
          </a:p>
          <a:p>
            <a:pPr eaLnBrk="1" hangingPunct="1"/>
            <a:endParaRPr lang="en-US" dirty="0"/>
          </a:p>
        </p:txBody>
      </p:sp>
    </p:spTree>
    <p:extLst>
      <p:ext uri="{BB962C8B-B14F-4D97-AF65-F5344CB8AC3E}">
        <p14:creationId xmlns:p14="http://schemas.microsoft.com/office/powerpoint/2010/main" val="1057281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0FD1C77-21A3-49A6-9F92-D523B49110C4}" type="slidenum">
              <a:rPr lang="en-US" altLang="en-US" sz="1200" smtClean="0">
                <a:latin typeface="Times" pitchFamily="18" charset="0"/>
              </a:rPr>
              <a:pPr/>
              <a:t>32</a:t>
            </a:fld>
            <a:endParaRPr lang="en-US" altLang="en-US" sz="1200">
              <a:latin typeface="Times"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Conveniently has nodes with unique first letters and nearly all letters of the alphabet</a:t>
            </a:r>
          </a:p>
          <a:p>
            <a:pPr eaLnBrk="1" hangingPunct="1"/>
            <a:r>
              <a:rPr lang="en-US" dirty="0"/>
              <a:t>Oradea</a:t>
            </a:r>
          </a:p>
          <a:p>
            <a:pPr eaLnBrk="1" hangingPunct="1"/>
            <a:r>
              <a:rPr lang="en-US" dirty="0" err="1"/>
              <a:t>Zerind</a:t>
            </a:r>
            <a:endParaRPr lang="en-US" dirty="0"/>
          </a:p>
          <a:p>
            <a:pPr eaLnBrk="1" hangingPunct="1"/>
            <a:r>
              <a:rPr lang="en-US" dirty="0"/>
              <a:t>Sibiu</a:t>
            </a:r>
            <a:br>
              <a:rPr lang="en-US" dirty="0"/>
            </a:br>
            <a:r>
              <a:rPr lang="en-US" dirty="0"/>
              <a:t>Arad</a:t>
            </a:r>
          </a:p>
        </p:txBody>
      </p:sp>
    </p:spTree>
    <p:extLst>
      <p:ext uri="{BB962C8B-B14F-4D97-AF65-F5344CB8AC3E}">
        <p14:creationId xmlns:p14="http://schemas.microsoft.com/office/powerpoint/2010/main" val="3130108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115FFDFE-FDDA-4D9E-AAAD-4DD394DD40E5}" type="slidenum">
              <a:rPr lang="en-US" altLang="en-US" sz="1200" smtClean="0">
                <a:latin typeface="Times" pitchFamily="18" charset="0"/>
              </a:rPr>
              <a:pPr/>
              <a:t>33</a:t>
            </a:fld>
            <a:endParaRPr lang="en-US" altLang="en-US" sz="1200">
              <a:latin typeface="Times" pitchFamily="18"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547961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34</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INITIAL STATE </a:t>
            </a:r>
          </a:p>
          <a:p>
            <a:pPr eaLnBrk="1" hangingPunct="1"/>
            <a:r>
              <a:rPr lang="en-US" dirty="0"/>
              <a:t>2) The initial state that the agent starts in. For example, the initial state for our agent in  Romania might be described as In(Arad).</a:t>
            </a:r>
          </a:p>
          <a:p>
            <a:pPr eaLnBrk="1" hangingPunct="1"/>
            <a:endParaRPr lang="en-US" dirty="0"/>
          </a:p>
          <a:p>
            <a:pPr eaLnBrk="1" hangingPunct="1"/>
            <a:r>
              <a:rPr lang="en-US" dirty="0"/>
              <a:t>ACTIONS</a:t>
            </a:r>
          </a:p>
          <a:p>
            <a:pPr eaLnBrk="1" hangingPunct="1"/>
            <a:r>
              <a:rPr lang="en-US" dirty="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a:t>Zerind</a:t>
            </a:r>
            <a:r>
              <a:rPr lang="en-US" dirty="0"/>
              <a:t>)}.  </a:t>
            </a:r>
          </a:p>
          <a:p>
            <a:pPr eaLnBrk="1" hangingPunct="1"/>
            <a:endParaRPr lang="en-US" dirty="0"/>
          </a:p>
          <a:p>
            <a:pPr eaLnBrk="1" hangingPunct="1"/>
            <a:r>
              <a:rPr lang="en-US" dirty="0"/>
              <a:t>TRANSITION MODEL </a:t>
            </a:r>
          </a:p>
          <a:p>
            <a:pPr eaLnBrk="1" hangingPunct="1"/>
            <a:r>
              <a:rPr lang="en-US" dirty="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a:t>Zerind</a:t>
            </a:r>
            <a:r>
              <a:rPr lang="en-US" dirty="0"/>
              <a:t>)) = In(</a:t>
            </a:r>
            <a:r>
              <a:rPr lang="en-US" dirty="0" err="1"/>
              <a:t>Zerind</a:t>
            </a:r>
            <a:r>
              <a:rPr lang="en-US" dirty="0"/>
              <a:t>).  </a:t>
            </a:r>
          </a:p>
          <a:p>
            <a:pPr eaLnBrk="1" hangingPunct="1"/>
            <a:endParaRPr lang="en-US" dirty="0"/>
          </a:p>
          <a:p>
            <a:pPr eaLnBrk="1" hangingPunct="1"/>
            <a:r>
              <a:rPr lang="en-US" dirty="0"/>
              <a:t>1) STATE SPACE </a:t>
            </a:r>
          </a:p>
          <a:p>
            <a:pPr eaLnBrk="1" hangingPunct="1"/>
            <a:r>
              <a:rPr lang="en-US" dirty="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a:p>
          <a:p>
            <a:pPr eaLnBrk="1" hangingPunct="1"/>
            <a:r>
              <a:rPr lang="en-US" dirty="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a:p>
          <a:p>
            <a:pPr eaLnBrk="1" hangingPunct="1"/>
            <a:r>
              <a:rPr lang="en-US" dirty="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a:t> </a:t>
            </a:r>
            <a:r>
              <a:rPr lang="en-US" dirty="0"/>
              <a:t>Sometimes the goal is specified by an abstract property rather than an explicitly enumerated set of states. For example, in chess, the goal is to reach a state called “checkmate,”  where the opponent’s king is under attack and can’t escape.  </a:t>
            </a:r>
          </a:p>
        </p:txBody>
      </p:sp>
    </p:spTree>
    <p:extLst>
      <p:ext uri="{BB962C8B-B14F-4D97-AF65-F5344CB8AC3E}">
        <p14:creationId xmlns:p14="http://schemas.microsoft.com/office/powerpoint/2010/main" val="312941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4</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75306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35</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48397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2E2E020-011F-4D79-AD1C-272E37BC4FCA}" type="slidenum">
              <a:rPr lang="en-US" altLang="en-US" sz="1300" smtClean="0">
                <a:solidFill>
                  <a:srgbClr val="000000"/>
                </a:solidFill>
                <a:latin typeface="Times" pitchFamily="18" charset="0"/>
              </a:rPr>
              <a:pPr/>
              <a:t>36</a:t>
            </a:fld>
            <a:endParaRPr lang="en-US" altLang="en-US" sz="1300">
              <a:solidFill>
                <a:srgbClr val="000000"/>
              </a:solidFill>
              <a:latin typeface="Times"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state: compare to “world state” that includes every aspect of reality; each state corresponds to many world states</a:t>
            </a:r>
          </a:p>
          <a:p>
            <a:pPr eaLnBrk="1" hangingPunct="1"/>
            <a:r>
              <a:rPr lang="en-US" altLang="en-US" dirty="0"/>
              <a:t>world states=states of the actual world; represent abstraction/simplification; this is modeling; have to formulate well to solve problem efficiently</a:t>
            </a:r>
          </a:p>
          <a:p>
            <a:pPr eaLnBrk="1" hangingPunct="1"/>
            <a:r>
              <a:rPr lang="en-US" altLang="en-US" dirty="0"/>
              <a:t>use </a:t>
            </a:r>
            <a:r>
              <a:rPr lang="en-US" altLang="en-US" b="1" dirty="0"/>
              <a:t>state</a:t>
            </a:r>
            <a:r>
              <a:rPr lang="en-US" altLang="en-US" dirty="0"/>
              <a:t> for representation of that part of world state that matters</a:t>
            </a:r>
          </a:p>
          <a:p>
            <a:pPr eaLnBrk="1" hangingPunct="1"/>
            <a:r>
              <a:rPr lang="en-US" altLang="en-US" dirty="0"/>
              <a:t>use </a:t>
            </a:r>
            <a:r>
              <a:rPr lang="en-US" altLang="en-US" b="1" dirty="0"/>
              <a:t>operator</a:t>
            </a:r>
            <a:r>
              <a:rPr lang="en-US" altLang="en-US" dirty="0"/>
              <a:t> for representation of those aspects of actions that matter</a:t>
            </a:r>
          </a:p>
          <a:p>
            <a:pPr eaLnBrk="1" hangingPunct="1"/>
            <a:endParaRPr lang="en-US" altLang="en-US" dirty="0"/>
          </a:p>
          <a:p>
            <a:pPr eaLnBrk="1" hangingPunct="1"/>
            <a:r>
              <a:rPr lang="en-US" altLang="en-US" dirty="0"/>
              <a:t>more formally on next slide</a:t>
            </a:r>
          </a:p>
        </p:txBody>
      </p:sp>
    </p:spTree>
    <p:extLst>
      <p:ext uri="{BB962C8B-B14F-4D97-AF65-F5344CB8AC3E}">
        <p14:creationId xmlns:p14="http://schemas.microsoft.com/office/powerpoint/2010/main" val="2387590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1B4204B8-E87D-4143-A09C-1726AA353762}" type="slidenum">
              <a:rPr lang="en-US" altLang="en-US" sz="1300">
                <a:latin typeface="Times" pitchFamily="18" charset="0"/>
              </a:rPr>
              <a:pPr/>
              <a:t>37</a:t>
            </a:fld>
            <a:endParaRPr lang="en-US" altLang="en-US" sz="1300">
              <a:latin typeface="Times"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CCB </a:t>
            </a:r>
            <a:r>
              <a:rPr lang="mr-IN" dirty="0"/>
              <a:t>–</a:t>
            </a:r>
            <a:r>
              <a:rPr lang="en-US" dirty="0"/>
              <a:t> ask students to give answer, write their</a:t>
            </a:r>
            <a:r>
              <a:rPr lang="en-US" baseline="0" dirty="0"/>
              <a:t> answers on the board.</a:t>
            </a:r>
            <a:endParaRPr lang="en-US" dirty="0"/>
          </a:p>
        </p:txBody>
      </p:sp>
    </p:spTree>
    <p:extLst>
      <p:ext uri="{BB962C8B-B14F-4D97-AF65-F5344CB8AC3E}">
        <p14:creationId xmlns:p14="http://schemas.microsoft.com/office/powerpoint/2010/main" val="3218168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38</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49939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203CC860-1AF1-47F5-8C79-FF54089EE9F0}" type="slidenum">
              <a:rPr lang="en-US" altLang="en-US" sz="1300">
                <a:latin typeface="Times" pitchFamily="18" charset="0"/>
              </a:rPr>
              <a:pPr/>
              <a:t>39</a:t>
            </a:fld>
            <a:endParaRPr lang="en-US" altLang="en-US" sz="1300">
              <a:latin typeface="Times"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Transition model: given a state and an action, this returns the resulting state.  For example, if we apply</a:t>
            </a:r>
            <a:r>
              <a:rPr lang="en-US" baseline="0" dirty="0"/>
              <a:t> </a:t>
            </a:r>
            <a:r>
              <a:rPr lang="en-US" i="1" baseline="0" dirty="0"/>
              <a:t>left</a:t>
            </a:r>
            <a:r>
              <a:rPr lang="en-US" i="0" baseline="0" dirty="0"/>
              <a:t> to the start state, the resulting state has 5 and the blank switched.</a:t>
            </a:r>
            <a:endParaRPr lang="en-US" dirty="0"/>
          </a:p>
        </p:txBody>
      </p:sp>
    </p:spTree>
    <p:extLst>
      <p:ext uri="{BB962C8B-B14F-4D97-AF65-F5344CB8AC3E}">
        <p14:creationId xmlns:p14="http://schemas.microsoft.com/office/powerpoint/2010/main" val="3839718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6D2264F-231D-40BC-8D1A-95FBD7A365D7}" type="slidenum">
              <a:rPr lang="en-US" altLang="en-US" sz="1200" smtClean="0">
                <a:latin typeface="Times" pitchFamily="18" charset="0"/>
              </a:rPr>
              <a:pPr/>
              <a:t>40</a:t>
            </a:fld>
            <a:endParaRPr lang="en-US" altLang="en-US" sz="1200">
              <a:latin typeface="Times" pitchFamily="18"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110749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41</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700413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42</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455613" y="719138"/>
            <a:ext cx="6391275"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35202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E343E37E-6160-4A1D-A9E7-7F275ABB4A70}" type="slidenum">
              <a:rPr lang="en-US" altLang="en-US" sz="1200" smtClean="0">
                <a:latin typeface="Times" pitchFamily="18" charset="0"/>
              </a:rPr>
              <a:pPr/>
              <a:t>43</a:t>
            </a:fld>
            <a:endParaRPr lang="en-US" altLang="en-US" sz="1200">
              <a:latin typeface="Times"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150063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44</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Shaded nodes are the ones that have been expanded</a:t>
            </a:r>
          </a:p>
          <a:p>
            <a:pPr eaLnBrk="1" hangingPunct="1"/>
            <a:r>
              <a:rPr lang="en-US" dirty="0"/>
              <a:t>Nodes that have been generated by not yet expanded are outlined</a:t>
            </a:r>
            <a:r>
              <a:rPr lang="en-US" baseline="0" dirty="0"/>
              <a:t> in bold.  </a:t>
            </a:r>
          </a:p>
          <a:p>
            <a:pPr eaLnBrk="1" hangingPunct="1"/>
            <a:r>
              <a:rPr lang="en-US" dirty="0"/>
              <a:t>Others are in dashed yellow</a:t>
            </a:r>
            <a:r>
              <a:rPr lang="en-US" baseline="0" dirty="0"/>
              <a:t> </a:t>
            </a:r>
            <a:r>
              <a:rPr lang="en-US" dirty="0"/>
              <a:t>lines</a:t>
            </a:r>
          </a:p>
          <a:p>
            <a:pPr eaLnBrk="1" hangingPunct="1"/>
            <a:endParaRPr lang="en-US" dirty="0"/>
          </a:p>
          <a:p>
            <a:pPr eaLnBrk="1" hangingPunct="1"/>
            <a:r>
              <a:rPr lang="en-US" dirty="0"/>
              <a:t>There’s a loop</a:t>
            </a:r>
            <a:r>
              <a:rPr lang="en-US" baseline="0" dirty="0"/>
              <a:t> if we expand Arad again.  Is that good</a:t>
            </a:r>
            <a:endParaRPr lang="en-US" dirty="0"/>
          </a:p>
        </p:txBody>
      </p:sp>
    </p:spTree>
    <p:extLst>
      <p:ext uri="{BB962C8B-B14F-4D97-AF65-F5344CB8AC3E}">
        <p14:creationId xmlns:p14="http://schemas.microsoft.com/office/powerpoint/2010/main" val="3922878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5</a:t>
            </a:fld>
            <a:endParaRPr lang="en-US"/>
          </a:p>
        </p:txBody>
      </p:sp>
    </p:spTree>
    <p:extLst>
      <p:ext uri="{BB962C8B-B14F-4D97-AF65-F5344CB8AC3E}">
        <p14:creationId xmlns:p14="http://schemas.microsoft.com/office/powerpoint/2010/main" val="1595865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D8D683A7-F974-41D9-99E0-4D305AF69359}" type="slidenum">
              <a:rPr lang="en-US" altLang="en-US" sz="1200" smtClean="0">
                <a:latin typeface="Times" pitchFamily="18" charset="0"/>
              </a:rPr>
              <a:pPr/>
              <a:t>45</a:t>
            </a:fld>
            <a:endParaRPr lang="en-US" altLang="en-US" sz="1200">
              <a:latin typeface="Times"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For each node n of the tree, we have a structure that contains four components:  </a:t>
            </a:r>
          </a:p>
          <a:p>
            <a:pPr eaLnBrk="1" hangingPunct="1"/>
            <a:r>
              <a:rPr lang="en-US" dirty="0"/>
              <a:t>• </a:t>
            </a:r>
            <a:r>
              <a:rPr lang="en-US" dirty="0" err="1"/>
              <a:t>n.STATE</a:t>
            </a:r>
            <a:r>
              <a:rPr lang="en-US" dirty="0"/>
              <a:t>: the state in the state space to which the node corresponds; </a:t>
            </a:r>
          </a:p>
          <a:p>
            <a:pPr eaLnBrk="1" hangingPunct="1"/>
            <a:r>
              <a:rPr lang="en-US" dirty="0"/>
              <a:t>• </a:t>
            </a:r>
            <a:r>
              <a:rPr lang="en-US" dirty="0" err="1"/>
              <a:t>n.PARENT</a:t>
            </a:r>
            <a:r>
              <a:rPr lang="en-US" dirty="0"/>
              <a:t>: the node in the search tree that generated this node;  </a:t>
            </a:r>
          </a:p>
          <a:p>
            <a:pPr eaLnBrk="1" hangingPunct="1"/>
            <a:r>
              <a:rPr lang="en-US" dirty="0"/>
              <a:t>• </a:t>
            </a:r>
            <a:r>
              <a:rPr lang="en-US" dirty="0" err="1"/>
              <a:t>n.ACTION</a:t>
            </a:r>
            <a:r>
              <a:rPr lang="en-US" dirty="0"/>
              <a:t>: the action that was applied to the parent to generate the node;  </a:t>
            </a:r>
          </a:p>
          <a:p>
            <a:pPr eaLnBrk="1" hangingPunct="1"/>
            <a:r>
              <a:rPr lang="en-US" dirty="0"/>
              <a:t>• </a:t>
            </a:r>
            <a:r>
              <a:rPr lang="en-US" dirty="0" err="1"/>
              <a:t>n.PATH</a:t>
            </a:r>
            <a:r>
              <a:rPr lang="en-US" dirty="0"/>
              <a:t>-COST: the cost, traditionally denoted by g(n), of the path from the initial state  to the node, as indicated by the parent pointers. </a:t>
            </a:r>
            <a:r>
              <a:rPr lang="en-US" baseline="0" dirty="0"/>
              <a:t>  </a:t>
            </a:r>
          </a:p>
          <a:p>
            <a:pPr eaLnBrk="1" hangingPunct="1"/>
            <a:endParaRPr lang="en-US" dirty="0"/>
          </a:p>
          <a:p>
            <a:pPr eaLnBrk="1" hangingPunct="1"/>
            <a:r>
              <a:rPr lang="en-US" dirty="0"/>
              <a:t>* </a:t>
            </a:r>
            <a:r>
              <a:rPr lang="en-US" dirty="0" err="1"/>
              <a:t>n.CHILDREN</a:t>
            </a:r>
            <a:r>
              <a:rPr lang="en-US" dirty="0"/>
              <a:t> (optional) often used as a function.</a:t>
            </a:r>
          </a:p>
        </p:txBody>
      </p:sp>
    </p:spTree>
    <p:extLst>
      <p:ext uri="{BB962C8B-B14F-4D97-AF65-F5344CB8AC3E}">
        <p14:creationId xmlns:p14="http://schemas.microsoft.com/office/powerpoint/2010/main" val="4294224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40992CAF-2FB4-471E-A04C-5132031133CE}" type="slidenum">
              <a:rPr lang="en-US" altLang="en-US" sz="1200" smtClean="0">
                <a:latin typeface="Times" pitchFamily="18" charset="0"/>
              </a:rPr>
              <a:pPr/>
              <a:t>46</a:t>
            </a:fld>
            <a:endParaRPr lang="en-US" altLang="en-US" sz="1200">
              <a:latin typeface="Times"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52342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C5B1449C-9018-441B-8DDE-467F83A30AF4}" type="slidenum">
              <a:rPr lang="en-US" altLang="en-US" sz="1200">
                <a:latin typeface="Arial" panose="020B0604020202020204" pitchFamily="34" charset="0"/>
              </a:rPr>
              <a:pPr/>
              <a:t>47</a:t>
            </a:fld>
            <a:endParaRPr lang="en-US" altLang="en-US" sz="1200">
              <a:latin typeface="Arial" panose="020B060402020202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aseline="0" dirty="0"/>
              <a:t>? </a:t>
            </a:r>
            <a:r>
              <a:rPr lang="mr-IN" baseline="0" dirty="0"/>
              <a:t>…</a:t>
            </a:r>
            <a:r>
              <a:rPr lang="en-US" baseline="0" dirty="0"/>
              <a:t> Following redundant paths can cause a tractable problem to  become intractable.</a:t>
            </a:r>
          </a:p>
          <a:p>
            <a:pPr eaLnBrk="1" hangingPunct="1"/>
            <a:r>
              <a:rPr lang="en-US" dirty="0"/>
              <a:t>To avoid redundantly</a:t>
            </a:r>
            <a:r>
              <a:rPr lang="en-US" baseline="0" dirty="0"/>
              <a:t> expanding the same node</a:t>
            </a:r>
            <a:r>
              <a:rPr lang="en-US" dirty="0"/>
              <a:t>, we  augment the TREE-SEARCH algorithm with a data structure called the explored set (AKA the closed list), which remembers every expanded</a:t>
            </a:r>
          </a:p>
          <a:p>
            <a:pPr eaLnBrk="1" hangingPunct="1"/>
            <a:endParaRPr lang="en-US"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842531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ABD7B2E3-B230-4024-867F-0916FE866DBF}" type="slidenum">
              <a:rPr lang="en-US" altLang="en-US" sz="1200">
                <a:latin typeface="Arial" panose="020B0604020202020204" pitchFamily="34" charset="0"/>
              </a:rPr>
              <a:pPr/>
              <a:t>48</a:t>
            </a:fld>
            <a:endParaRPr lang="en-US" altLang="en-US" sz="1200">
              <a:latin typeface="Arial" panose="020B0604020202020204" pitchFamily="34" charset="0"/>
            </a:endParaRPr>
          </a:p>
        </p:txBody>
      </p:sp>
      <p:sp>
        <p:nvSpPr>
          <p:cNvPr id="60419" name="Rectangle 2"/>
          <p:cNvSpPr>
            <a:spLocks noGrp="1" noRot="1" noChangeAspect="1" noChangeArrowheads="1" noTextEdit="1"/>
          </p:cNvSpPr>
          <p:nvPr>
            <p:ph type="sldImg"/>
          </p:nvPr>
        </p:nvSpPr>
        <p:spPr>
          <a:xfrm>
            <a:off x="393700" y="692150"/>
            <a:ext cx="6070600" cy="3416300"/>
          </a:xfrm>
          <a:ln/>
        </p:spPr>
      </p:sp>
      <p:sp>
        <p:nvSpPr>
          <p:cNvPr id="604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4010767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a:t>
            </a:r>
            <a:r>
              <a:rPr lang="en-US" baseline="0" dirty="0"/>
              <a:t> search algorithm is a simple modification of the tree search algorithm.  Differences are highlighted with the boxes.</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49</a:t>
            </a:fld>
            <a:endParaRPr lang="en-US"/>
          </a:p>
        </p:txBody>
      </p:sp>
    </p:spTree>
    <p:extLst>
      <p:ext uri="{BB962C8B-B14F-4D97-AF65-F5344CB8AC3E}">
        <p14:creationId xmlns:p14="http://schemas.microsoft.com/office/powerpoint/2010/main" val="646866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516D45BE-1CEB-4261-A8AC-CD7C30084719}" type="slidenum">
              <a:rPr lang="en-US" altLang="en-US" sz="1200" smtClean="0">
                <a:latin typeface="Times" pitchFamily="18" charset="0"/>
              </a:rPr>
              <a:pPr/>
              <a:t>50</a:t>
            </a:fld>
            <a:endParaRPr lang="en-US" altLang="en-US" sz="1200">
              <a:latin typeface="Times"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740829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03F40454-A78F-4600-8EB4-5F511CB7589B}" type="slidenum">
              <a:rPr lang="en-US" altLang="en-US" sz="1200" smtClean="0">
                <a:latin typeface="Times" pitchFamily="18" charset="0"/>
              </a:rPr>
              <a:pPr/>
              <a:t>51</a:t>
            </a:fld>
            <a:endParaRPr lang="en-US" altLang="en-US" sz="1200">
              <a:latin typeface="Times"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677106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52</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Ask</a:t>
            </a:r>
            <a:r>
              <a:rPr lang="en-US" baseline="0" dirty="0"/>
              <a:t> students: </a:t>
            </a:r>
            <a:r>
              <a:rPr lang="en-US" dirty="0"/>
              <a:t>What does</a:t>
            </a:r>
            <a:r>
              <a:rPr lang="en-US" baseline="0" dirty="0"/>
              <a:t> </a:t>
            </a:r>
            <a:r>
              <a:rPr lang="en-US" dirty="0"/>
              <a:t>LIFO stand for?  What does FIFO stand for?</a:t>
            </a:r>
          </a:p>
          <a:p>
            <a:pPr eaLnBrk="1" hangingPunct="1"/>
            <a:r>
              <a:rPr lang="en-US" dirty="0"/>
              <a:t>Which is a Stack?  (LIFO)</a:t>
            </a:r>
          </a:p>
        </p:txBody>
      </p:sp>
    </p:spTree>
    <p:extLst>
      <p:ext uri="{BB962C8B-B14F-4D97-AF65-F5344CB8AC3E}">
        <p14:creationId xmlns:p14="http://schemas.microsoft.com/office/powerpoint/2010/main" val="1504674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54</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4931168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Subtlty</a:t>
            </a:r>
            <a:r>
              <a:rPr lang="en-US" dirty="0"/>
              <a:t>:</a:t>
            </a:r>
            <a:r>
              <a:rPr lang="en-US" baseline="0" dirty="0"/>
              <a:t> If the algorithm were to apply the goal test to nodes when selected for expansion, rather than when generated, the whole layer of nodes at depth d would be expanded before the goal was  detected and the time complexity would be O(b^{d+1}).</a:t>
            </a:r>
            <a:endParaRPr lang="en-US" dirty="0"/>
          </a:p>
        </p:txBody>
      </p:sp>
      <p:sp>
        <p:nvSpPr>
          <p:cNvPr id="4" name="Slide Number Placeholder 3"/>
          <p:cNvSpPr>
            <a:spLocks noGrp="1"/>
          </p:cNvSpPr>
          <p:nvPr>
            <p:ph type="sldNum" sz="quarter" idx="10"/>
          </p:nvPr>
        </p:nvSpPr>
        <p:spPr/>
        <p:txBody>
          <a:bodyPr/>
          <a:lstStyle/>
          <a:p>
            <a:pPr>
              <a:defRPr/>
            </a:pPr>
            <a:fld id="{05E3A3DA-B80A-4433-8785-EC062E4719D3}" type="slidenum">
              <a:rPr lang="en-US" smtClean="0"/>
              <a:pPr>
                <a:defRPr/>
              </a:pPr>
              <a:t>55</a:t>
            </a:fld>
            <a:endParaRPr lang="en-US"/>
          </a:p>
        </p:txBody>
      </p:sp>
    </p:spTree>
    <p:extLst>
      <p:ext uri="{BB962C8B-B14F-4D97-AF65-F5344CB8AC3E}">
        <p14:creationId xmlns:p14="http://schemas.microsoft.com/office/powerpoint/2010/main" val="2442833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821" indent="-285700">
              <a:defRPr sz="2400">
                <a:solidFill>
                  <a:schemeClr val="tx1"/>
                </a:solidFill>
                <a:latin typeface="Times New Roman" pitchFamily="18" charset="0"/>
                <a:cs typeface="Arial" charset="0"/>
              </a:defRPr>
            </a:lvl2pPr>
            <a:lvl3pPr marL="1142801" indent="-228561">
              <a:defRPr sz="2400">
                <a:solidFill>
                  <a:schemeClr val="tx1"/>
                </a:solidFill>
                <a:latin typeface="Times New Roman" pitchFamily="18" charset="0"/>
                <a:cs typeface="Arial" charset="0"/>
              </a:defRPr>
            </a:lvl3pPr>
            <a:lvl4pPr marL="1599922" indent="-228561">
              <a:defRPr sz="2400">
                <a:solidFill>
                  <a:schemeClr val="tx1"/>
                </a:solidFill>
                <a:latin typeface="Times New Roman" pitchFamily="18" charset="0"/>
                <a:cs typeface="Arial" charset="0"/>
              </a:defRPr>
            </a:lvl4pPr>
            <a:lvl5pPr marL="2057042" indent="-228561">
              <a:defRPr sz="2400">
                <a:solidFill>
                  <a:schemeClr val="tx1"/>
                </a:solidFill>
                <a:latin typeface="Times New Roman" pitchFamily="18" charset="0"/>
                <a:cs typeface="Arial" charset="0"/>
              </a:defRPr>
            </a:lvl5pPr>
            <a:lvl6pPr marL="2514162" indent="-228561" eaLnBrk="0" fontAlgn="base" hangingPunct="0">
              <a:spcBef>
                <a:spcPct val="0"/>
              </a:spcBef>
              <a:spcAft>
                <a:spcPct val="0"/>
              </a:spcAft>
              <a:defRPr sz="2400">
                <a:solidFill>
                  <a:schemeClr val="tx1"/>
                </a:solidFill>
                <a:latin typeface="Times New Roman" pitchFamily="18" charset="0"/>
                <a:cs typeface="Arial" charset="0"/>
              </a:defRPr>
            </a:lvl6pPr>
            <a:lvl7pPr marL="2971282" indent="-228561" eaLnBrk="0" fontAlgn="base" hangingPunct="0">
              <a:spcBef>
                <a:spcPct val="0"/>
              </a:spcBef>
              <a:spcAft>
                <a:spcPct val="0"/>
              </a:spcAft>
              <a:defRPr sz="2400">
                <a:solidFill>
                  <a:schemeClr val="tx1"/>
                </a:solidFill>
                <a:latin typeface="Times New Roman" pitchFamily="18" charset="0"/>
                <a:cs typeface="Arial" charset="0"/>
              </a:defRPr>
            </a:lvl7pPr>
            <a:lvl8pPr marL="3428403" indent="-228561" eaLnBrk="0" fontAlgn="base" hangingPunct="0">
              <a:spcBef>
                <a:spcPct val="0"/>
              </a:spcBef>
              <a:spcAft>
                <a:spcPct val="0"/>
              </a:spcAft>
              <a:defRPr sz="2400">
                <a:solidFill>
                  <a:schemeClr val="tx1"/>
                </a:solidFill>
                <a:latin typeface="Times New Roman" pitchFamily="18" charset="0"/>
                <a:cs typeface="Arial" charset="0"/>
              </a:defRPr>
            </a:lvl8pPr>
            <a:lvl9pPr marL="3885523" indent="-228561" eaLnBrk="0" fontAlgn="base" hangingPunct="0">
              <a:spcBef>
                <a:spcPct val="0"/>
              </a:spcBef>
              <a:spcAft>
                <a:spcPct val="0"/>
              </a:spcAft>
              <a:defRPr sz="2400">
                <a:solidFill>
                  <a:schemeClr val="tx1"/>
                </a:solidFill>
                <a:latin typeface="Times New Roman" pitchFamily="18" charset="0"/>
                <a:cs typeface="Arial" charset="0"/>
              </a:defRPr>
            </a:lvl9pPr>
          </a:lstStyle>
          <a:p>
            <a:fld id="{24B943BD-3921-4327-BBBD-B8DC374913FE}" type="slidenum">
              <a:rPr lang="en-US" sz="1200">
                <a:solidFill>
                  <a:prstClr val="black"/>
                </a:solidFill>
                <a:latin typeface="Arial" charset="0"/>
              </a:rPr>
              <a:pPr/>
              <a:t>6</a:t>
            </a:fld>
            <a:endParaRPr lang="en-US" sz="1200">
              <a:solidFill>
                <a:prstClr val="black"/>
              </a:solidFill>
              <a:latin typeface="Arial"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Mathematically speaking, we say that an agent’s behavior is described by the</a:t>
            </a:r>
            <a:r>
              <a:rPr lang="en-US" baseline="0" dirty="0"/>
              <a:t> agent function </a:t>
            </a:r>
            <a:r>
              <a:rPr lang="en-US" dirty="0"/>
              <a:t>that maps any given percept sequence to an action. </a:t>
            </a:r>
          </a:p>
        </p:txBody>
      </p:sp>
    </p:spTree>
    <p:extLst>
      <p:ext uri="{BB962C8B-B14F-4D97-AF65-F5344CB8AC3E}">
        <p14:creationId xmlns:p14="http://schemas.microsoft.com/office/powerpoint/2010/main" val="3231209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FBFE97FD-6F65-4AD5-8D07-DED5201CB9E6}" type="slidenum">
              <a:rPr lang="en-US" altLang="en-US" sz="1200" smtClean="0">
                <a:latin typeface="Times" pitchFamily="18" charset="0"/>
              </a:rPr>
              <a:pPr/>
              <a:t>57</a:t>
            </a:fld>
            <a:endParaRPr lang="en-US" altLang="en-US" sz="1200">
              <a:latin typeface="Times" pitchFamily="18"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Draw time complexity tree on board. </a:t>
            </a:r>
          </a:p>
          <a:p>
            <a:pPr eaLnBrk="1" hangingPunct="1"/>
            <a:endParaRPr lang="en-US" dirty="0"/>
          </a:p>
          <a:p>
            <a:pPr eaLnBrk="1" hangingPunct="1"/>
            <a:r>
              <a:rPr lang="en-US" dirty="0"/>
              <a:t>An exponential complexity bound such as O(</a:t>
            </a:r>
            <a:r>
              <a:rPr lang="en-US" dirty="0" err="1"/>
              <a:t>b^d</a:t>
            </a:r>
            <a:r>
              <a:rPr lang="en-US" dirty="0"/>
              <a:t>) is</a:t>
            </a:r>
            <a:r>
              <a:rPr lang="en-US" baseline="0" dirty="0"/>
              <a:t> SCARY!</a:t>
            </a:r>
          </a:p>
          <a:p>
            <a:pPr eaLnBrk="1" hangingPunct="1"/>
            <a:endParaRPr lang="en-US" baseline="0" dirty="0"/>
          </a:p>
          <a:p>
            <a:pPr eaLnBrk="1" hangingPunct="1"/>
            <a:r>
              <a:rPr lang="en-US" baseline="0" dirty="0"/>
              <a:t>Would this be optimal for the Romanian Map example?  No.</a:t>
            </a:r>
          </a:p>
          <a:p>
            <a:pPr eaLnBrk="1" hangingPunct="1"/>
            <a:r>
              <a:rPr lang="en-US" baseline="0" dirty="0"/>
              <a:t>Would this be optimal for the 8-puzzle</a:t>
            </a:r>
            <a:endParaRPr lang="en-US" dirty="0"/>
          </a:p>
        </p:txBody>
      </p:sp>
    </p:spTree>
    <p:extLst>
      <p:ext uri="{BB962C8B-B14F-4D97-AF65-F5344CB8AC3E}">
        <p14:creationId xmlns:p14="http://schemas.microsoft.com/office/powerpoint/2010/main" val="11784573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E7007C2-F146-4D37-92BE-A3A2CE72BB62}" type="slidenum">
              <a:rPr lang="en-US" altLang="en-US" sz="1200" smtClean="0">
                <a:latin typeface="Times" pitchFamily="18" charset="0"/>
              </a:rPr>
              <a:pPr/>
              <a:t>58</a:t>
            </a:fld>
            <a:endParaRPr lang="en-US" altLang="en-US" sz="1200">
              <a:latin typeface="Times" pitchFamily="18"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Two lessons can be learned from Figure 3.13. </a:t>
            </a:r>
          </a:p>
          <a:p>
            <a:pPr eaLnBrk="1" hangingPunct="1"/>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p>
          <a:p>
            <a:pPr eaLnBrk="1" hangingPunct="1"/>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p>
        </p:txBody>
      </p:sp>
    </p:spTree>
    <p:extLst>
      <p:ext uri="{BB962C8B-B14F-4D97-AF65-F5344CB8AC3E}">
        <p14:creationId xmlns:p14="http://schemas.microsoft.com/office/powerpoint/2010/main" val="2783229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59</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917498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8594930-9ECB-4DDD-85AF-10108AEE13EB}" type="slidenum">
              <a:rPr lang="en-US" altLang="en-US" sz="1200" smtClean="0">
                <a:latin typeface="Times" pitchFamily="18" charset="0"/>
              </a:rPr>
              <a:pPr/>
              <a:t>60</a:t>
            </a:fld>
            <a:endParaRPr lang="en-US" altLang="en-US" sz="1200">
              <a:latin typeface="Times" pitchFamily="18"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146043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945053BF-1719-4C00-A745-AF6751FB4451}" type="slidenum">
              <a:rPr lang="en-US" altLang="en-US" sz="1200" smtClean="0">
                <a:latin typeface="Times" pitchFamily="18" charset="0"/>
              </a:rPr>
              <a:pPr/>
              <a:t>61</a:t>
            </a:fld>
            <a:endParaRPr lang="en-US" altLang="en-US" sz="1200">
              <a:latin typeface="Times"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86310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62</a:t>
            </a:fld>
            <a:endParaRPr lang="en-US" sz="120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100316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AE38430D-4F65-44FB-BE91-4A0300C47BAB}" type="slidenum">
              <a:rPr lang="en-US" altLang="en-US" sz="1200" smtClean="0">
                <a:latin typeface="Times" pitchFamily="18" charset="0"/>
              </a:rPr>
              <a:pPr/>
              <a:t>63</a:t>
            </a:fld>
            <a:endParaRPr lang="en-US" altLang="en-US" sz="1200">
              <a:latin typeface="Times" pitchFamily="18" charset="0"/>
            </a:endParaRPr>
          </a:p>
        </p:txBody>
      </p:sp>
      <p:sp>
        <p:nvSpPr>
          <p:cNvPr id="139267" name="Rectangle 2"/>
          <p:cNvSpPr>
            <a:spLocks noGrp="1" noRot="1" noChangeAspect="1" noChangeArrowheads="1" noTextEdit="1"/>
          </p:cNvSpPr>
          <p:nvPr>
            <p:ph type="sldImg"/>
          </p:nvPr>
        </p:nvSpPr>
        <p:spPr>
          <a:xfrm>
            <a:off x="455613" y="719138"/>
            <a:ext cx="6391275" cy="3595687"/>
          </a:xfrm>
          <a:ln/>
        </p:spPr>
      </p:sp>
      <p:sp>
        <p:nvSpPr>
          <p:cNvPr id="139268"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99" tIns="47499" rIns="94999" bIns="47499"/>
          <a:lstStyle/>
          <a:p>
            <a:pPr eaLnBrk="1" hangingPunct="1"/>
            <a:r>
              <a:rPr lang="en-US" altLang="en-US"/>
              <a:t>1.  Breadth-first only for small spaces.</a:t>
            </a:r>
          </a:p>
          <a:p>
            <a:pPr eaLnBrk="1" hangingPunct="1"/>
            <a:r>
              <a:rPr lang="en-US" altLang="en-US"/>
              <a:t>2.  Depth-first only for known  solution depth and admissibility not important.</a:t>
            </a:r>
          </a:p>
        </p:txBody>
      </p:sp>
    </p:spTree>
    <p:extLst>
      <p:ext uri="{BB962C8B-B14F-4D97-AF65-F5344CB8AC3E}">
        <p14:creationId xmlns:p14="http://schemas.microsoft.com/office/powerpoint/2010/main" val="28926134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2455CC00-840B-44EF-B7D9-DEABE1D18DE2}" type="slidenum">
              <a:rPr lang="en-US" altLang="en-US" sz="1200" smtClean="0">
                <a:latin typeface="Times" pitchFamily="18" charset="0"/>
              </a:rPr>
              <a:pPr/>
              <a:t>64</a:t>
            </a:fld>
            <a:endParaRPr lang="en-US" altLang="en-US" sz="1200">
              <a:latin typeface="Times" pitchFamily="18"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5233823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C658D0AF-9B19-4BE8-9EC0-FB377CEA21C2}" type="slidenum">
              <a:rPr lang="en-US" altLang="en-US" sz="1200" smtClean="0">
                <a:latin typeface="Times" pitchFamily="18" charset="0"/>
              </a:rPr>
              <a:pPr/>
              <a:t>65</a:t>
            </a:fld>
            <a:endParaRPr lang="en-US" altLang="en-US" sz="1200">
              <a:latin typeface="Times"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2469756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5DC6031-AC88-40D6-8E44-0D4CF0592A43}" type="slidenum">
              <a:rPr lang="en-US" altLang="en-US" smtClean="0"/>
              <a:pPr>
                <a:defRPr/>
              </a:pPr>
              <a:t>66</a:t>
            </a:fld>
            <a:endParaRPr lang="en-US" altLang="en-US"/>
          </a:p>
        </p:txBody>
      </p:sp>
    </p:spTree>
    <p:extLst>
      <p:ext uri="{BB962C8B-B14F-4D97-AF65-F5344CB8AC3E}">
        <p14:creationId xmlns:p14="http://schemas.microsoft.com/office/powerpoint/2010/main" val="422825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9F24B185-7BBC-4914-9EDE-73E23B9A89C4}" type="slidenum">
              <a:rPr lang="en-US" sz="1200">
                <a:latin typeface="Arial" charset="0"/>
              </a:rPr>
              <a:pPr/>
              <a:t>7</a:t>
            </a:fld>
            <a:endParaRPr lang="en-US" sz="1200">
              <a:latin typeface="Arial"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Thermostats?!?!?!  </a:t>
            </a:r>
            <a:r>
              <a:rPr lang="en-US" baseline="0" dirty="0"/>
              <a:t>  </a:t>
            </a:r>
            <a:r>
              <a:rPr lang="en-US" dirty="0"/>
              <a:t>Yes, they are self</a:t>
            </a:r>
            <a:r>
              <a:rPr lang="mr-IN" dirty="0"/>
              <a:t>–</a:t>
            </a:r>
            <a:r>
              <a:rPr lang="en-US" dirty="0"/>
              <a:t>regulating</a:t>
            </a:r>
            <a:r>
              <a:rPr lang="en-US" baseline="0" dirty="0"/>
              <a:t> and foundational to the field of Control Theory, which was one of the fields that gave raise to AI.</a:t>
            </a:r>
            <a:endParaRPr lang="en-US" dirty="0"/>
          </a:p>
        </p:txBody>
      </p:sp>
    </p:spTree>
    <p:extLst>
      <p:ext uri="{BB962C8B-B14F-4D97-AF65-F5344CB8AC3E}">
        <p14:creationId xmlns:p14="http://schemas.microsoft.com/office/powerpoint/2010/main" val="12340917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33A479CE-BDA9-42E7-A28B-D0C573714913}" type="slidenum">
              <a:rPr lang="en-US" altLang="en-US" sz="1200" smtClean="0">
                <a:latin typeface="Times" pitchFamily="18" charset="0"/>
              </a:rPr>
              <a:pPr/>
              <a:t>68</a:t>
            </a:fld>
            <a:endParaRPr lang="en-US" altLang="en-US" sz="1200">
              <a:latin typeface="Times"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9110226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29742BB-F2CF-442B-8425-F730267085F4}" type="slidenum">
              <a:rPr lang="en-US" altLang="en-US" sz="1200" smtClean="0">
                <a:latin typeface="Times" pitchFamily="18" charset="0"/>
              </a:rPr>
              <a:pPr/>
              <a:t>69</a:t>
            </a:fld>
            <a:endParaRPr lang="en-US" altLang="en-US" sz="1200">
              <a:latin typeface="Times"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3961256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455613" y="719138"/>
            <a:ext cx="6391275" cy="3595687"/>
          </a:xfrm>
          <a:ln/>
        </p:spPr>
      </p:sp>
      <p:sp>
        <p:nvSpPr>
          <p:cNvPr id="15053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831608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41CA8F7D-2E5D-451B-9573-6484998D3534}" type="slidenum">
              <a:rPr lang="en-US" sz="1200">
                <a:latin typeface="Arial" charset="0"/>
              </a:rPr>
              <a:pPr/>
              <a:t>10</a:t>
            </a:fld>
            <a:endParaRPr lang="en-US" sz="1200">
              <a:latin typeface="Arial"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Internally, the agent function for an artificial agent will be implemented by an agent program. </a:t>
            </a:r>
          </a:p>
          <a:p>
            <a:pPr eaLnBrk="1" hangingPunct="1"/>
            <a:r>
              <a:rPr lang="en-US" dirty="0"/>
              <a:t>The agent function is an abstract mathematical description;</a:t>
            </a:r>
          </a:p>
          <a:p>
            <a:pPr eaLnBrk="1" hangingPunct="1"/>
            <a:r>
              <a:rPr lang="en-US" dirty="0"/>
              <a:t>The agent program is a concrete implementation, running within some physical system. </a:t>
            </a:r>
          </a:p>
        </p:txBody>
      </p:sp>
    </p:spTree>
    <p:extLst>
      <p:ext uri="{BB962C8B-B14F-4D97-AF65-F5344CB8AC3E}">
        <p14:creationId xmlns:p14="http://schemas.microsoft.com/office/powerpoint/2010/main" val="300319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11</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a:p>
            <a:pPr eaLnBrk="1" hangingPunct="1"/>
            <a:endParaRPr lang="en-US" dirty="0"/>
          </a:p>
          <a:p>
            <a:pPr eaLnBrk="1" hangingPunct="1"/>
            <a:r>
              <a:rPr lang="en-US" dirty="0"/>
              <a:t>Consider an alternative</a:t>
            </a:r>
            <a:r>
              <a:rPr lang="en-US" baseline="0" dirty="0"/>
              <a:t> performance measure for </a:t>
            </a:r>
            <a:r>
              <a:rPr lang="en-US" dirty="0"/>
              <a:t>the vacuum-cleaner agent. We measure performance by the amount of dirt cleaned up in a single eight-hour shift.  With a rational agent, of course, what you ask for is what you get. A rational agent can  maximize this performance measure by cleaning up the dirt, then dumping it all on the floor,  then cleaning it up again, and so on.</a:t>
            </a:r>
          </a:p>
        </p:txBody>
      </p:sp>
    </p:spTree>
    <p:extLst>
      <p:ext uri="{BB962C8B-B14F-4D97-AF65-F5344CB8AC3E}">
        <p14:creationId xmlns:p14="http://schemas.microsoft.com/office/powerpoint/2010/main" val="2787593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52757" indent="-289522">
              <a:defRPr sz="2400">
                <a:solidFill>
                  <a:schemeClr val="tx1"/>
                </a:solidFill>
                <a:latin typeface="Times New Roman" pitchFamily="18" charset="0"/>
                <a:cs typeface="Arial" charset="0"/>
              </a:defRPr>
            </a:lvl2pPr>
            <a:lvl3pPr marL="1158088" indent="-231618">
              <a:defRPr sz="2400">
                <a:solidFill>
                  <a:schemeClr val="tx1"/>
                </a:solidFill>
                <a:latin typeface="Times New Roman" pitchFamily="18" charset="0"/>
                <a:cs typeface="Arial" charset="0"/>
              </a:defRPr>
            </a:lvl3pPr>
            <a:lvl4pPr marL="1621323" indent="-231618">
              <a:defRPr sz="2400">
                <a:solidFill>
                  <a:schemeClr val="tx1"/>
                </a:solidFill>
                <a:latin typeface="Times New Roman" pitchFamily="18" charset="0"/>
                <a:cs typeface="Arial" charset="0"/>
              </a:defRPr>
            </a:lvl4pPr>
            <a:lvl5pPr marL="2084558" indent="-231618">
              <a:defRPr sz="2400">
                <a:solidFill>
                  <a:schemeClr val="tx1"/>
                </a:solidFill>
                <a:latin typeface="Times New Roman" pitchFamily="18" charset="0"/>
                <a:cs typeface="Arial" charset="0"/>
              </a:defRPr>
            </a:lvl5pPr>
            <a:lvl6pPr marL="2547793" indent="-231618" eaLnBrk="0" fontAlgn="base" hangingPunct="0">
              <a:spcBef>
                <a:spcPct val="0"/>
              </a:spcBef>
              <a:spcAft>
                <a:spcPct val="0"/>
              </a:spcAft>
              <a:defRPr sz="2400">
                <a:solidFill>
                  <a:schemeClr val="tx1"/>
                </a:solidFill>
                <a:latin typeface="Times New Roman" pitchFamily="18" charset="0"/>
                <a:cs typeface="Arial" charset="0"/>
              </a:defRPr>
            </a:lvl6pPr>
            <a:lvl7pPr marL="3011028" indent="-231618" eaLnBrk="0" fontAlgn="base" hangingPunct="0">
              <a:spcBef>
                <a:spcPct val="0"/>
              </a:spcBef>
              <a:spcAft>
                <a:spcPct val="0"/>
              </a:spcAft>
              <a:defRPr sz="2400">
                <a:solidFill>
                  <a:schemeClr val="tx1"/>
                </a:solidFill>
                <a:latin typeface="Times New Roman" pitchFamily="18" charset="0"/>
                <a:cs typeface="Arial" charset="0"/>
              </a:defRPr>
            </a:lvl7pPr>
            <a:lvl8pPr marL="3474263" indent="-231618" eaLnBrk="0" fontAlgn="base" hangingPunct="0">
              <a:spcBef>
                <a:spcPct val="0"/>
              </a:spcBef>
              <a:spcAft>
                <a:spcPct val="0"/>
              </a:spcAft>
              <a:defRPr sz="2400">
                <a:solidFill>
                  <a:schemeClr val="tx1"/>
                </a:solidFill>
                <a:latin typeface="Times New Roman" pitchFamily="18" charset="0"/>
                <a:cs typeface="Arial" charset="0"/>
              </a:defRPr>
            </a:lvl8pPr>
            <a:lvl9pPr marL="3937498" indent="-231618" eaLnBrk="0" fontAlgn="base" hangingPunct="0">
              <a:spcBef>
                <a:spcPct val="0"/>
              </a:spcBef>
              <a:spcAft>
                <a:spcPct val="0"/>
              </a:spcAft>
              <a:defRPr sz="2400">
                <a:solidFill>
                  <a:schemeClr val="tx1"/>
                </a:solidFill>
                <a:latin typeface="Times New Roman" pitchFamily="18" charset="0"/>
                <a:cs typeface="Arial" charset="0"/>
              </a:defRPr>
            </a:lvl9pPr>
          </a:lstStyle>
          <a:p>
            <a:fld id="{7E96F191-E803-4607-B293-0756D9D2E023}" type="slidenum">
              <a:rPr lang="en-US" sz="1200">
                <a:latin typeface="Arial" charset="0"/>
              </a:rPr>
              <a:pPr/>
              <a:t>12</a:t>
            </a:fld>
            <a:endParaRPr lang="en-US" sz="1200">
              <a:latin typeface="Arial"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a:p>
            <a:pPr eaLnBrk="1" hangingPunct="1"/>
            <a:endParaRPr lang="en-US" dirty="0"/>
          </a:p>
          <a:p>
            <a:pPr eaLnBrk="1" hangingPunct="1"/>
            <a:r>
              <a:rPr lang="en-US" dirty="0"/>
              <a:t>Consider an alternative</a:t>
            </a:r>
            <a:r>
              <a:rPr lang="en-US" baseline="0" dirty="0"/>
              <a:t> performance measure for </a:t>
            </a:r>
            <a:r>
              <a:rPr lang="en-US" dirty="0"/>
              <a:t>the vacuum-cleaner agent. We measure performance by the amount of dirt cleaned up in a single eight-hour shift.  With a rational agent, of course, what you ask for is what you get. A rational agent can  maximize this performance measure by cleaning up the dirt, then dumping it all on the floor,  then cleaning it up again, and so on.</a:t>
            </a:r>
          </a:p>
        </p:txBody>
      </p:sp>
    </p:spTree>
    <p:extLst>
      <p:ext uri="{BB962C8B-B14F-4D97-AF65-F5344CB8AC3E}">
        <p14:creationId xmlns:p14="http://schemas.microsoft.com/office/powerpoint/2010/main" val="335478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457200"/>
          </a:xfrm>
        </p:spPr>
        <p:txBody>
          <a:bodyPr/>
          <a:lstStyle/>
          <a:p>
            <a:r>
              <a:rPr lang="en-US"/>
              <a:t>Click to edit Master title style</a:t>
            </a:r>
          </a:p>
        </p:txBody>
      </p:sp>
      <p:sp>
        <p:nvSpPr>
          <p:cNvPr id="3" name="Content Placeholder 2"/>
          <p:cNvSpPr>
            <a:spLocks noGrp="1"/>
          </p:cNvSpPr>
          <p:nvPr>
            <p:ph sz="half" idx="1"/>
          </p:nvPr>
        </p:nvSpPr>
        <p:spPr>
          <a:xfrm>
            <a:off x="914400" y="12954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3657600"/>
            <a:ext cx="103632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fld id="{B7485354-8E09-4337-A48E-EC7E77BE6E58}" type="slidenum">
              <a:rPr lang="en-US" altLang="en-US"/>
              <a:pPr>
                <a:defRPr/>
              </a:pPr>
              <a:t>‹#›</a:t>
            </a:fld>
            <a:endParaRPr lang="en-US" altLang="en-US"/>
          </a:p>
        </p:txBody>
      </p:sp>
    </p:spTree>
    <p:extLst>
      <p:ext uri="{BB962C8B-B14F-4D97-AF65-F5344CB8AC3E}">
        <p14:creationId xmlns:p14="http://schemas.microsoft.com/office/powerpoint/2010/main" val="379606240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457200"/>
          </a:xfrm>
        </p:spPr>
        <p:txBody>
          <a:bodyPr/>
          <a:lstStyle/>
          <a:p>
            <a:r>
              <a:rPr lang="en-US"/>
              <a:t>Click to edit Master title style</a:t>
            </a:r>
          </a:p>
        </p:txBody>
      </p:sp>
      <p:sp>
        <p:nvSpPr>
          <p:cNvPr id="3" name="Table Placeholder 2"/>
          <p:cNvSpPr>
            <a:spLocks noGrp="1"/>
          </p:cNvSpPr>
          <p:nvPr>
            <p:ph type="tbl" idx="1"/>
          </p:nvPr>
        </p:nvSpPr>
        <p:spPr>
          <a:xfrm>
            <a:off x="914400" y="1295400"/>
            <a:ext cx="103632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18660135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5">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6">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9/10/20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hyperlink" Target="https://www.today.com/video/amazon-adebuts-new-package-delivery-drone-61414981780"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3.wmf"/><Relationship Id="rId4" Type="http://schemas.openxmlformats.org/officeDocument/2006/relationships/oleObject" Target="../embeddings/oleObject1.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48.w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fontScale="90000"/>
          </a:bodyPr>
          <a:lstStyle/>
          <a:p>
            <a:r>
              <a:rPr lang="en-US" dirty="0"/>
              <a:t>Rational Agents and </a:t>
            </a:r>
            <a:br>
              <a:rPr lang="en-US" dirty="0"/>
            </a:br>
            <a:r>
              <a:rPr lang="en-US" dirty="0"/>
              <a:t>Search Problems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a:t>Agent function &amp; program</a:t>
            </a:r>
          </a:p>
        </p:txBody>
      </p:sp>
      <p:sp>
        <p:nvSpPr>
          <p:cNvPr id="25605" name="Rectangle 3"/>
          <p:cNvSpPr>
            <a:spLocks noGrp="1" noChangeArrowheads="1"/>
          </p:cNvSpPr>
          <p:nvPr>
            <p:ph idx="1"/>
          </p:nvPr>
        </p:nvSpPr>
        <p:spPr/>
        <p:txBody>
          <a:bodyPr/>
          <a:lstStyle/>
          <a:p>
            <a:r>
              <a:rPr lang="en-US" dirty="0"/>
              <a:t>The </a:t>
            </a:r>
            <a:r>
              <a:rPr lang="en-US" i="1" dirty="0">
                <a:solidFill>
                  <a:schemeClr val="accent2"/>
                </a:solidFill>
              </a:rPr>
              <a:t>agent program</a:t>
            </a:r>
            <a:r>
              <a:rPr lang="en-US" dirty="0"/>
              <a:t> runs on the physical </a:t>
            </a:r>
            <a:r>
              <a:rPr lang="en-US" i="1" dirty="0">
                <a:solidFill>
                  <a:schemeClr val="accent2"/>
                </a:solidFill>
              </a:rPr>
              <a:t>architecture</a:t>
            </a:r>
            <a:r>
              <a:rPr lang="en-US" dirty="0"/>
              <a:t> to </a:t>
            </a:r>
            <a:r>
              <a:rPr lang="en-US" i="1" dirty="0"/>
              <a:t>produce</a:t>
            </a:r>
            <a:r>
              <a:rPr lang="en-US" dirty="0"/>
              <a:t> </a:t>
            </a:r>
            <a:r>
              <a:rPr lang="en-US" b="0" i="1" dirty="0">
                <a:latin typeface="Times New Roman" pitchFamily="18" charset="0"/>
              </a:rPr>
              <a:t>f</a:t>
            </a:r>
          </a:p>
          <a:p>
            <a:pPr lvl="1"/>
            <a:r>
              <a:rPr lang="en-US" i="1" dirty="0"/>
              <a:t>agent = architecture + program</a:t>
            </a:r>
          </a:p>
          <a:p>
            <a:r>
              <a:rPr lang="en-US" dirty="0"/>
              <a:t>“Easy” solution: a giant table that maps every possible sequence </a:t>
            </a:r>
            <a:r>
              <a:rPr lang="en-US" b="0" i="1" dirty="0">
                <a:latin typeface="Times New Roman" pitchFamily="18" charset="0"/>
              </a:rPr>
              <a:t>P</a:t>
            </a:r>
            <a:r>
              <a:rPr lang="en-US" i="1" dirty="0"/>
              <a:t> </a:t>
            </a:r>
            <a:r>
              <a:rPr lang="en-US" dirty="0"/>
              <a:t>to an action </a:t>
            </a:r>
            <a:r>
              <a:rPr lang="en-US" b="0" i="1" dirty="0">
                <a:latin typeface="Times New Roman" pitchFamily="18" charset="0"/>
              </a:rPr>
              <a:t>a</a:t>
            </a:r>
          </a:p>
          <a:p>
            <a:pPr lvl="1"/>
            <a:r>
              <a:rPr lang="en-US" dirty="0"/>
              <a:t>One small problem: exponential in length of </a:t>
            </a:r>
            <a:r>
              <a:rPr lang="en-US" sz="2400" i="1" dirty="0">
                <a:latin typeface="Times New Roman" pitchFamily="18" charset="0"/>
              </a:rPr>
              <a:t>P</a:t>
            </a:r>
          </a:p>
        </p:txBody>
      </p:sp>
      <p:sp>
        <p:nvSpPr>
          <p:cNvPr id="256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A2F7CA9D-011C-4002-98F5-C26D54DEC6D9}" type="slidenum">
              <a:rPr lang="en-US" altLang="en-US" sz="1400"/>
              <a:pPr/>
              <a:t>10</a:t>
            </a:fld>
            <a:endParaRPr lang="en-US" altLang="en-US" sz="1400"/>
          </a:p>
        </p:txBody>
      </p:sp>
    </p:spTree>
    <p:extLst>
      <p:ext uri="{BB962C8B-B14F-4D97-AF65-F5344CB8AC3E}">
        <p14:creationId xmlns:p14="http://schemas.microsoft.com/office/powerpoint/2010/main" val="3870210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chemeClr val="tx1"/>
                </a:solidFill>
              </a:rPr>
              <a:t>Performance measure</a:t>
            </a:r>
          </a:p>
        </p:txBody>
      </p:sp>
      <p:sp>
        <p:nvSpPr>
          <p:cNvPr id="10243" name="Rectangle 3"/>
          <p:cNvSpPr>
            <a:spLocks noGrp="1" noChangeArrowheads="1"/>
          </p:cNvSpPr>
          <p:nvPr>
            <p:ph idx="1"/>
          </p:nvPr>
        </p:nvSpPr>
        <p:spPr/>
        <p:txBody>
          <a:bodyPr/>
          <a:lstStyle/>
          <a:p>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How do we know if an agent is acting rationally?</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Informally, we expect that it will do the right thing in all circumstances.</a:t>
            </a:r>
          </a:p>
          <a:p>
            <a:endPar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How do we know if it’s doing the right thing?  </a:t>
            </a:r>
          </a:p>
          <a:p>
            <a:endPar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We define a </a:t>
            </a: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performance measure:</a:t>
            </a:r>
            <a:endParaRPr lang="en-US" b="1"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An objective criterion for success of an agent's behavior</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given the evidence provided by the percept sequence.</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a:pPr/>
              <a:t>11</a:t>
            </a:fld>
            <a:endParaRPr lang="en-US" altLang="en-US" sz="1400"/>
          </a:p>
        </p:txBody>
      </p:sp>
    </p:spTree>
    <p:extLst>
      <p:ext uri="{BB962C8B-B14F-4D97-AF65-F5344CB8AC3E}">
        <p14:creationId xmlns:p14="http://schemas.microsoft.com/office/powerpoint/2010/main" val="3691949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chemeClr val="tx1"/>
                </a:solidFill>
              </a:rPr>
              <a:t>Performance measure - example</a:t>
            </a:r>
          </a:p>
        </p:txBody>
      </p:sp>
      <p:sp>
        <p:nvSpPr>
          <p:cNvPr id="10243" name="Rectangle 3"/>
          <p:cNvSpPr>
            <a:spLocks noGrp="1" noChangeArrowheads="1"/>
          </p:cNvSpPr>
          <p:nvPr>
            <p:ph idx="1"/>
          </p:nvPr>
        </p:nvSpPr>
        <p:spPr/>
        <p:txBody>
          <a:bodyPr/>
          <a:lstStyle/>
          <a:p>
            <a:r>
              <a:rPr lang="en-US" dirty="0"/>
              <a:t>A performance measure for a vacuum-cleaner agent might include e.g. some subset of:</a:t>
            </a:r>
          </a:p>
          <a:p>
            <a:pPr lvl="1"/>
            <a:r>
              <a:rPr lang="en-US" dirty="0"/>
              <a:t>+1 point for each clean square in time T</a:t>
            </a:r>
          </a:p>
          <a:p>
            <a:pPr lvl="1"/>
            <a:r>
              <a:rPr lang="en-US" dirty="0"/>
              <a:t>+1 point for clean square, -1 for each move</a:t>
            </a:r>
          </a:p>
          <a:p>
            <a:pPr lvl="1"/>
            <a:r>
              <a:rPr lang="en-US" dirty="0"/>
              <a:t>-1000 for more than </a:t>
            </a:r>
            <a:r>
              <a:rPr lang="en-US" i="1" dirty="0"/>
              <a:t>k</a:t>
            </a:r>
            <a:r>
              <a:rPr lang="en-US" dirty="0"/>
              <a:t> dirty squares</a:t>
            </a:r>
          </a:p>
          <a:p>
            <a:endParaRPr lang="en-US" sz="700" dirty="0"/>
          </a:p>
          <a:p>
            <a:pPr lvl="1">
              <a:buFontTx/>
              <a:buNone/>
            </a:pPr>
            <a:endParaRPr lang="en-US" dirty="0"/>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a:pPr/>
              <a:t>12</a:t>
            </a:fld>
            <a:endParaRPr lang="en-US" altLang="en-US" sz="1400"/>
          </a:p>
        </p:txBody>
      </p:sp>
      <p:pic>
        <p:nvPicPr>
          <p:cNvPr id="6" name="Content Placeholder 6"/>
          <p:cNvPicPr>
            <a:picLocks noChangeAspect="1"/>
          </p:cNvPicPr>
          <p:nvPr/>
        </p:nvPicPr>
        <p:blipFill>
          <a:blip r:embed="rId3"/>
          <a:stretch>
            <a:fillRect/>
          </a:stretch>
        </p:blipFill>
        <p:spPr bwMode="auto">
          <a:xfrm>
            <a:off x="4192089" y="3467100"/>
            <a:ext cx="17526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6400801" y="3978276"/>
            <a:ext cx="2117725" cy="2117725"/>
          </a:xfrm>
          <a:prstGeom prst="rect">
            <a:avLst/>
          </a:prstGeom>
        </p:spPr>
      </p:pic>
    </p:spTree>
    <p:extLst>
      <p:ext uri="{BB962C8B-B14F-4D97-AF65-F5344CB8AC3E}">
        <p14:creationId xmlns:p14="http://schemas.microsoft.com/office/powerpoint/2010/main" val="59815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solidFill>
                  <a:srgbClr val="C00000"/>
                </a:solidFill>
              </a:rPr>
              <a:t>Rational</a:t>
            </a:r>
            <a:r>
              <a:rPr lang="en-US" dirty="0"/>
              <a:t> agents</a:t>
            </a:r>
          </a:p>
        </p:txBody>
      </p:sp>
      <p:sp>
        <p:nvSpPr>
          <p:cNvPr id="10243" name="Rectangle 3"/>
          <p:cNvSpPr>
            <a:spLocks noGrp="1" noChangeArrowheads="1"/>
          </p:cNvSpPr>
          <p:nvPr>
            <p:ph idx="1"/>
          </p:nvPr>
        </p:nvSpPr>
        <p:spPr/>
        <p:txBody>
          <a:bodyPr>
            <a:normAutofit/>
          </a:bodyPr>
          <a:lstStyle/>
          <a:p>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Rational Agent</a:t>
            </a:r>
            <a:r>
              <a:rPr lang="en-US" dirty="0">
                <a:latin typeface="Open Sans" panose="020B0606030504020204" pitchFamily="34" charset="0"/>
                <a:ea typeface="Open Sans" panose="020B0606030504020204" pitchFamily="34" charset="0"/>
                <a:cs typeface="Open Sans" panose="020B0606030504020204" pitchFamily="34" charset="0"/>
              </a:rPr>
              <a:t>: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For each possible percept sequence</a:t>
            </a:r>
            <a:r>
              <a:rPr lang="en-US" i="1" dirty="0">
                <a:latin typeface="Open Sans" panose="020B0606030504020204" pitchFamily="34" charset="0"/>
                <a:ea typeface="Open Sans" panose="020B0606030504020204" pitchFamily="34" charset="0"/>
                <a:cs typeface="Open Sans" panose="020B0606030504020204" pitchFamily="34" charset="0"/>
              </a:rPr>
              <a:t> P</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 rational agent selects an action </a:t>
            </a:r>
            <a:r>
              <a:rPr lang="en-US" i="1" dirty="0">
                <a:latin typeface="Open Sans" panose="020B0606030504020204" pitchFamily="34" charset="0"/>
                <a:ea typeface="Open Sans" panose="020B0606030504020204" pitchFamily="34" charset="0"/>
                <a:cs typeface="Open Sans" panose="020B0606030504020204" pitchFamily="34" charset="0"/>
              </a:rPr>
              <a:t>a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to </a:t>
            </a: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maximize</a:t>
            </a:r>
            <a:r>
              <a:rPr lang="en-US" dirty="0">
                <a:latin typeface="Open Sans" panose="020B0606030504020204" pitchFamily="34" charset="0"/>
                <a:ea typeface="Open Sans" panose="020B0606030504020204" pitchFamily="34" charset="0"/>
                <a:cs typeface="Open Sans" panose="020B0606030504020204" pitchFamily="34" charset="0"/>
              </a:rPr>
              <a:t> its </a:t>
            </a:r>
            <a:r>
              <a:rPr lang="en-US" i="1" dirty="0">
                <a:solidFill>
                  <a:schemeClr val="accent2"/>
                </a:solidFill>
                <a:latin typeface="Open Sans" panose="020B0606030504020204" pitchFamily="34" charset="0"/>
                <a:ea typeface="Open Sans" panose="020B0606030504020204" pitchFamily="34" charset="0"/>
                <a:cs typeface="Open Sans" panose="020B0606030504020204" pitchFamily="34" charset="0"/>
              </a:rPr>
              <a:t>performance measure</a:t>
            </a:r>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pPr lvl="1">
              <a:buFontTx/>
              <a:buNone/>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a:pPr/>
              <a:t>13</a:t>
            </a:fld>
            <a:endParaRPr lang="en-US" altLang="en-US" sz="1400"/>
          </a:p>
        </p:txBody>
      </p:sp>
    </p:spTree>
    <p:extLst>
      <p:ext uri="{BB962C8B-B14F-4D97-AF65-F5344CB8AC3E}">
        <p14:creationId xmlns:p14="http://schemas.microsoft.com/office/powerpoint/2010/main" val="149931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The Creation of Adam - Wikipedia">
            <a:extLst>
              <a:ext uri="{FF2B5EF4-FFF2-40B4-BE49-F238E27FC236}">
                <a16:creationId xmlns:a16="http://schemas.microsoft.com/office/drawing/2014/main" id="{A7570F36-81A6-AF4D-9D46-199CA1D48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410" y="-21100"/>
            <a:ext cx="20360020" cy="923888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15161A3-6B4C-C94D-9A96-057C929E3E6A}"/>
              </a:ext>
            </a:extLst>
          </p:cNvPr>
          <p:cNvSpPr>
            <a:spLocks noGrp="1"/>
          </p:cNvSpPr>
          <p:nvPr>
            <p:ph type="title"/>
          </p:nvPr>
        </p:nvSpPr>
        <p:spPr>
          <a:xfrm>
            <a:off x="399673" y="365125"/>
            <a:ext cx="10954127" cy="772052"/>
          </a:xfrm>
        </p:spPr>
        <p:txBody>
          <a:bodyPr/>
          <a:lstStyle/>
          <a:p>
            <a:r>
              <a:rPr lang="en-US" dirty="0"/>
              <a:t>Is omniscience required?</a:t>
            </a:r>
          </a:p>
        </p:txBody>
      </p:sp>
    </p:spTree>
    <p:extLst>
      <p:ext uri="{BB962C8B-B14F-4D97-AF65-F5344CB8AC3E}">
        <p14:creationId xmlns:p14="http://schemas.microsoft.com/office/powerpoint/2010/main" val="2357605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C7F1-823B-444A-A254-28713B88EDD6}"/>
              </a:ext>
            </a:extLst>
          </p:cNvPr>
          <p:cNvSpPr>
            <a:spLocks noGrp="1"/>
          </p:cNvSpPr>
          <p:nvPr>
            <p:ph type="title"/>
          </p:nvPr>
        </p:nvSpPr>
        <p:spPr/>
        <p:txBody>
          <a:bodyPr/>
          <a:lstStyle/>
          <a:p>
            <a:r>
              <a:rPr lang="en-US" dirty="0"/>
              <a:t>Rationality is </a:t>
            </a:r>
            <a:r>
              <a:rPr lang="en-US" i="1" dirty="0"/>
              <a:t>not </a:t>
            </a:r>
            <a:r>
              <a:rPr lang="en-US" dirty="0"/>
              <a:t>omniscience</a:t>
            </a:r>
          </a:p>
        </p:txBody>
      </p:sp>
      <p:sp>
        <p:nvSpPr>
          <p:cNvPr id="3" name="Content Placeholder 2">
            <a:extLst>
              <a:ext uri="{FF2B5EF4-FFF2-40B4-BE49-F238E27FC236}">
                <a16:creationId xmlns:a16="http://schemas.microsoft.com/office/drawing/2014/main" id="{DBADE23D-9AE8-834F-9455-02F41C8C5387}"/>
              </a:ext>
            </a:extLst>
          </p:cNvPr>
          <p:cNvSpPr>
            <a:spLocks noGrp="1"/>
          </p:cNvSpPr>
          <p:nvPr>
            <p:ph sz="half" idx="1"/>
          </p:nvPr>
        </p:nvSpPr>
        <p:spPr/>
        <p:txBody>
          <a:bodyPr>
            <a:normAutofit/>
          </a:bodyPr>
          <a:lstStyle/>
          <a:p>
            <a:r>
              <a:rPr lang="en-US" dirty="0"/>
              <a:t>Ideal agent: maximizes </a:t>
            </a:r>
            <a:r>
              <a:rPr lang="en-US" i="1" dirty="0">
                <a:solidFill>
                  <a:schemeClr val="accent2"/>
                </a:solidFill>
              </a:rPr>
              <a:t>actual</a:t>
            </a:r>
            <a:r>
              <a:rPr lang="en-US" dirty="0"/>
              <a:t> performance, but needs to be </a:t>
            </a:r>
            <a:r>
              <a:rPr lang="en-US" i="1" dirty="0">
                <a:solidFill>
                  <a:schemeClr val="accent2"/>
                </a:solidFill>
              </a:rPr>
              <a:t>omniscient</a:t>
            </a:r>
            <a:r>
              <a:rPr lang="en-US" i="1" dirty="0"/>
              <a:t>.</a:t>
            </a:r>
            <a:r>
              <a:rPr lang="en-US" dirty="0"/>
              <a:t> </a:t>
            </a:r>
          </a:p>
          <a:p>
            <a:pPr lvl="1"/>
            <a:r>
              <a:rPr lang="en-US" dirty="0"/>
              <a:t>Usually impossible…..</a:t>
            </a:r>
          </a:p>
          <a:p>
            <a:pPr lvl="2"/>
            <a:r>
              <a:rPr lang="en-US" dirty="0"/>
              <a:t> But consider tic-tac-toe agent…</a:t>
            </a:r>
          </a:p>
          <a:p>
            <a:pPr lvl="1"/>
            <a:r>
              <a:rPr lang="en-US" dirty="0"/>
              <a:t>Rationality </a:t>
            </a:r>
            <a:r>
              <a:rPr lang="en-US" dirty="0">
                <a:sym typeface="Symbol" pitchFamily="18" charset="2"/>
              </a:rPr>
              <a:t>  Guaranteed Success</a:t>
            </a:r>
          </a:p>
          <a:p>
            <a:pPr marL="914400" lvl="2" indent="0">
              <a:buNone/>
            </a:pPr>
            <a:endParaRPr lang="en-US" dirty="0"/>
          </a:p>
          <a:p>
            <a:pPr>
              <a:lnSpc>
                <a:spcPct val="80000"/>
              </a:lnSpc>
            </a:pPr>
            <a:r>
              <a:rPr lang="en-US" dirty="0"/>
              <a:t>Caveat: </a:t>
            </a:r>
            <a:r>
              <a:rPr lang="en-US" dirty="0">
                <a:solidFill>
                  <a:schemeClr val="accent2"/>
                </a:solidFill>
              </a:rPr>
              <a:t>computational limitations make </a:t>
            </a:r>
            <a:r>
              <a:rPr lang="en-US" i="1" dirty="0">
                <a:solidFill>
                  <a:schemeClr val="accent2"/>
                </a:solidFill>
              </a:rPr>
              <a:t>complete rationality</a:t>
            </a:r>
            <a:r>
              <a:rPr lang="en-US" dirty="0">
                <a:solidFill>
                  <a:schemeClr val="accent2"/>
                </a:solidFill>
              </a:rPr>
              <a:t> unachievable</a:t>
            </a:r>
          </a:p>
          <a:p>
            <a:pPr lvl="1">
              <a:lnSpc>
                <a:spcPct val="80000"/>
              </a:lnSpc>
              <a:buFont typeface="Wingdings" panose="05000000000000000000" pitchFamily="2" charset="2"/>
              <a:buChar char="à"/>
            </a:pPr>
            <a:r>
              <a:rPr lang="en-US" dirty="0"/>
              <a:t>design best </a:t>
            </a:r>
            <a:r>
              <a:rPr lang="en-US" i="1" dirty="0">
                <a:solidFill>
                  <a:schemeClr val="accent2"/>
                </a:solidFill>
              </a:rPr>
              <a:t>program</a:t>
            </a:r>
            <a:r>
              <a:rPr lang="en-US" dirty="0"/>
              <a:t> for given machine resources</a:t>
            </a:r>
            <a:br>
              <a:rPr lang="en-US" dirty="0"/>
            </a:br>
            <a:endParaRPr lang="en-US" dirty="0"/>
          </a:p>
        </p:txBody>
      </p:sp>
      <p:pic>
        <p:nvPicPr>
          <p:cNvPr id="5" name="Content Placeholder 4">
            <a:extLst>
              <a:ext uri="{FF2B5EF4-FFF2-40B4-BE49-F238E27FC236}">
                <a16:creationId xmlns:a16="http://schemas.microsoft.com/office/drawing/2014/main" id="{29E2DCC2-890E-6D46-A841-FC11756A4F7F}"/>
              </a:ext>
            </a:extLst>
          </p:cNvPr>
          <p:cNvPicPr>
            <a:picLocks noGrp="1" noChangeAspect="1"/>
          </p:cNvPicPr>
          <p:nvPr>
            <p:ph sz="half" idx="2"/>
          </p:nvPr>
        </p:nvPicPr>
        <p:blipFill>
          <a:blip r:embed="rId2"/>
          <a:stretch>
            <a:fillRect/>
          </a:stretch>
        </p:blipFill>
        <p:spPr>
          <a:xfrm>
            <a:off x="6172200" y="2461846"/>
            <a:ext cx="5156547" cy="3093928"/>
          </a:xfrm>
          <a:prstGeom prst="rect">
            <a:avLst/>
          </a:prstGeom>
        </p:spPr>
      </p:pic>
    </p:spTree>
    <p:extLst>
      <p:ext uri="{BB962C8B-B14F-4D97-AF65-F5344CB8AC3E}">
        <p14:creationId xmlns:p14="http://schemas.microsoft.com/office/powerpoint/2010/main" val="2546956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t>Expected value</a:t>
            </a:r>
          </a:p>
        </p:txBody>
      </p:sp>
      <p:sp>
        <p:nvSpPr>
          <p:cNvPr id="10243" name="Rectangle 3"/>
          <p:cNvSpPr>
            <a:spLocks noGrp="1" noChangeArrowheads="1"/>
          </p:cNvSpPr>
          <p:nvPr>
            <p:ph idx="1"/>
          </p:nvPr>
        </p:nvSpPr>
        <p:spPr/>
        <p:txBody>
          <a:bodyPr>
            <a:normAutofit/>
          </a:bodyPr>
          <a:lstStyle/>
          <a:p>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Rational Agent (initial definition):</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For each possible percept sequence P,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 rational agent selects an action a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to </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maximize</a:t>
            </a:r>
            <a:r>
              <a:rPr lang="en-US" dirty="0">
                <a:latin typeface="Open Sans" panose="020B0606030504020204" pitchFamily="34" charset="0"/>
                <a:ea typeface="Open Sans" panose="020B0606030504020204" pitchFamily="34" charset="0"/>
                <a:cs typeface="Open Sans" panose="020B0606030504020204" pitchFamily="34" charset="0"/>
              </a:rPr>
              <a:t> its </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performance measure</a:t>
            </a:r>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Rational Agent (revised definition):</a:t>
            </a:r>
            <a:endParaRPr lang="en-US"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For each possible percept sequence P,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a rational agent selects an action a </a:t>
            </a:r>
          </a:p>
          <a:p>
            <a:pPr marL="342900" indent="-342900">
              <a:buFont typeface="Arial" panose="020B0604020202020204" pitchFamily="34" charset="0"/>
              <a:buChar char="•"/>
            </a:pPr>
            <a:r>
              <a:rPr lang="en-US" dirty="0">
                <a:latin typeface="Open Sans" panose="020B0606030504020204" pitchFamily="34" charset="0"/>
                <a:ea typeface="Open Sans" panose="020B0606030504020204" pitchFamily="34" charset="0"/>
                <a:cs typeface="Open Sans" panose="020B0606030504020204" pitchFamily="34" charset="0"/>
              </a:rPr>
              <a:t>that </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maximizes</a:t>
            </a:r>
            <a:r>
              <a:rPr lang="en-US" dirty="0">
                <a:latin typeface="Open Sans" panose="020B0606030504020204" pitchFamily="34" charset="0"/>
                <a:ea typeface="Open Sans" panose="020B0606030504020204" pitchFamily="34" charset="0"/>
                <a:cs typeface="Open Sans" panose="020B0606030504020204" pitchFamily="34" charset="0"/>
              </a:rPr>
              <a:t> the </a:t>
            </a:r>
            <a:r>
              <a:rPr lang="en-US"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expected value </a:t>
            </a:r>
            <a:r>
              <a:rPr lang="en-US" dirty="0">
                <a:latin typeface="Open Sans" panose="020B0606030504020204" pitchFamily="34" charset="0"/>
                <a:ea typeface="Open Sans" panose="020B0606030504020204" pitchFamily="34" charset="0"/>
                <a:cs typeface="Open Sans" panose="020B0606030504020204" pitchFamily="34" charset="0"/>
              </a:rPr>
              <a:t>of its </a:t>
            </a:r>
            <a:r>
              <a:rPr lang="en-US" dirty="0">
                <a:solidFill>
                  <a:schemeClr val="accent2"/>
                </a:solidFill>
                <a:latin typeface="Open Sans" panose="020B0606030504020204" pitchFamily="34" charset="0"/>
                <a:ea typeface="Open Sans" panose="020B0606030504020204" pitchFamily="34" charset="0"/>
                <a:cs typeface="Open Sans" panose="020B0606030504020204" pitchFamily="34" charset="0"/>
              </a:rPr>
              <a:t>performance measure</a:t>
            </a:r>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pPr lvl="1">
              <a:buFontTx/>
              <a:buNone/>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8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B9E4B3C5-5B9B-4437-9622-D41D36B031C0}" type="slidenum">
              <a:rPr lang="en-US" altLang="en-US" sz="1400"/>
              <a:pPr/>
              <a:t>16</a:t>
            </a:fld>
            <a:endParaRPr lang="en-US" altLang="en-US" sz="1400"/>
          </a:p>
        </p:txBody>
      </p:sp>
      <p:sp>
        <p:nvSpPr>
          <p:cNvPr id="7" name="Google Shape;75;g92b3bf485b_0_0">
            <a:extLst>
              <a:ext uri="{FF2B5EF4-FFF2-40B4-BE49-F238E27FC236}">
                <a16:creationId xmlns:a16="http://schemas.microsoft.com/office/drawing/2014/main" id="{B5617CD0-AB93-9346-B768-C47B536F13AE}"/>
              </a:ext>
            </a:extLst>
          </p:cNvPr>
          <p:cNvSpPr/>
          <p:nvPr/>
        </p:nvSpPr>
        <p:spPr>
          <a:xfrm>
            <a:off x="6096000" y="3171006"/>
            <a:ext cx="4421137" cy="1148918"/>
          </a:xfrm>
          <a:prstGeom prst="wedgeRoundRectCallout">
            <a:avLst>
              <a:gd name="adj1" fmla="val -77028"/>
              <a:gd name="adj2" fmla="val 68600"/>
              <a:gd name="adj3" fmla="val 0"/>
            </a:avLst>
          </a:prstGeom>
          <a:solidFill>
            <a:srgbClr val="FFAE2B"/>
          </a:solidFill>
          <a:ln>
            <a:noFill/>
          </a:ln>
        </p:spPr>
        <p:txBody>
          <a:bodyPr spcFirstLastPara="1" wrap="square" lIns="91425" tIns="91425" rIns="91425" bIns="91425" anchor="ctr" anchorCtr="0">
            <a:noAutofit/>
          </a:bodyPr>
          <a:lstStyle/>
          <a:p>
            <a:pPr lvl="0" algn="ctr">
              <a:buSzPts val="2500"/>
            </a:pPr>
            <a:r>
              <a:rPr lang="en-US" sz="2500" b="1" i="1" dirty="0">
                <a:latin typeface="Open Sans"/>
                <a:ea typeface="Open Sans"/>
                <a:cs typeface="Open Sans"/>
                <a:sym typeface="Open Sans"/>
              </a:rPr>
              <a:t>It doesn’t have to know what the actual outcome will be.</a:t>
            </a:r>
            <a:endParaRPr lang="en-US" sz="2500" b="1" dirty="0">
              <a:latin typeface="Open Sans"/>
              <a:ea typeface="Open Sans"/>
              <a:cs typeface="Open Sans"/>
              <a:sym typeface="Open Sans"/>
            </a:endParaRPr>
          </a:p>
        </p:txBody>
      </p:sp>
    </p:spTree>
    <p:extLst>
      <p:ext uri="{BB962C8B-B14F-4D97-AF65-F5344CB8AC3E}">
        <p14:creationId xmlns:p14="http://schemas.microsoft.com/office/powerpoint/2010/main" val="3254516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Task environments</a:t>
            </a:r>
          </a:p>
        </p:txBody>
      </p:sp>
      <p:sp>
        <p:nvSpPr>
          <p:cNvPr id="54275" name="Rectangle 3"/>
          <p:cNvSpPr>
            <a:spLocks noGrp="1" noChangeArrowheads="1"/>
          </p:cNvSpPr>
          <p:nvPr>
            <p:ph type="body" idx="1"/>
          </p:nvPr>
        </p:nvSpPr>
        <p:spPr/>
        <p:txBody>
          <a:bodyPr/>
          <a:lstStyle/>
          <a:p>
            <a:r>
              <a:rPr lang="en-US"/>
              <a:t>To design a rational agent we need to specify a </a:t>
            </a:r>
            <a:r>
              <a:rPr lang="en-US" i="1">
                <a:solidFill>
                  <a:schemeClr val="accent2"/>
                </a:solidFill>
              </a:rPr>
              <a:t>task environment </a:t>
            </a:r>
          </a:p>
          <a:p>
            <a:pPr lvl="1"/>
            <a:r>
              <a:rPr lang="en-US"/>
              <a:t>a problem specification for which the agent is a solution</a:t>
            </a:r>
          </a:p>
          <a:p>
            <a:pPr lvl="1"/>
            <a:endParaRPr lang="en-US"/>
          </a:p>
          <a:p>
            <a:r>
              <a:rPr lang="en-US" sz="2800" i="1">
                <a:solidFill>
                  <a:schemeClr val="accent2"/>
                </a:solidFill>
              </a:rPr>
              <a:t>PEAS</a:t>
            </a:r>
            <a:r>
              <a:rPr lang="en-US" i="1">
                <a:solidFill>
                  <a:schemeClr val="accent2"/>
                </a:solidFill>
              </a:rPr>
              <a:t>: </a:t>
            </a:r>
            <a:r>
              <a:rPr lang="en-US" b="0" i="1"/>
              <a:t> to </a:t>
            </a:r>
            <a:r>
              <a:rPr lang="en-US" b="0"/>
              <a:t>specify a task environment</a:t>
            </a:r>
            <a:r>
              <a:rPr lang="en-US"/>
              <a:t>	</a:t>
            </a:r>
          </a:p>
          <a:p>
            <a:pPr lvl="1"/>
            <a:r>
              <a:rPr lang="en-US" sz="2400" b="1" i="1">
                <a:solidFill>
                  <a:schemeClr val="accent2"/>
                </a:solidFill>
              </a:rPr>
              <a:t>P</a:t>
            </a:r>
            <a:r>
              <a:rPr lang="en-US"/>
              <a:t>erformance measure</a:t>
            </a:r>
          </a:p>
          <a:p>
            <a:pPr lvl="1"/>
            <a:r>
              <a:rPr lang="en-US" sz="2400" b="1" i="1">
                <a:solidFill>
                  <a:schemeClr val="accent2"/>
                </a:solidFill>
              </a:rPr>
              <a:t>E</a:t>
            </a:r>
            <a:r>
              <a:rPr lang="en-US"/>
              <a:t>nvironment</a:t>
            </a:r>
          </a:p>
          <a:p>
            <a:pPr lvl="1"/>
            <a:r>
              <a:rPr lang="en-US" sz="2400" b="1" i="1">
                <a:solidFill>
                  <a:schemeClr val="accent2"/>
                </a:solidFill>
              </a:rPr>
              <a:t>A</a:t>
            </a:r>
            <a:r>
              <a:rPr lang="en-US"/>
              <a:t>ctuators</a:t>
            </a:r>
          </a:p>
          <a:p>
            <a:pPr lvl="1"/>
            <a:r>
              <a:rPr lang="en-US" sz="2400" b="1" i="1">
                <a:solidFill>
                  <a:schemeClr val="accent2"/>
                </a:solidFill>
              </a:rPr>
              <a:t>S</a:t>
            </a:r>
            <a:r>
              <a:rPr lang="en-US"/>
              <a:t>ensors</a:t>
            </a:r>
          </a:p>
          <a:p>
            <a:endParaRPr lang="en-US"/>
          </a:p>
        </p:txBody>
      </p:sp>
      <p:pic>
        <p:nvPicPr>
          <p:cNvPr id="542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3429000"/>
            <a:ext cx="2209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17</a:t>
            </a:fld>
            <a:endParaRPr lang="en-US" altLang="en-US"/>
          </a:p>
        </p:txBody>
      </p:sp>
    </p:spTree>
    <p:extLst>
      <p:ext uri="{BB962C8B-B14F-4D97-AF65-F5344CB8AC3E}">
        <p14:creationId xmlns:p14="http://schemas.microsoft.com/office/powerpoint/2010/main" val="2063217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427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427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18437"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a:t>
            </a:r>
            <a:endParaRPr lang="en-US" b="1" i="1" dirty="0"/>
          </a:p>
        </p:txBody>
      </p:sp>
      <p:pic>
        <p:nvPicPr>
          <p:cNvPr id="18438"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18</a:t>
            </a:fld>
            <a:endParaRPr lang="en-US" altLang="en-US"/>
          </a:p>
        </p:txBody>
      </p:sp>
    </p:spTree>
    <p:extLst>
      <p:ext uri="{BB962C8B-B14F-4D97-AF65-F5344CB8AC3E}">
        <p14:creationId xmlns:p14="http://schemas.microsoft.com/office/powerpoint/2010/main" val="756610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sz="2800" i="1"/>
              <a:t>PEAS: </a:t>
            </a:r>
            <a:r>
              <a:rPr lang="en-US" sz="2800"/>
              <a:t>Specifying an automated taxi driver</a:t>
            </a:r>
          </a:p>
        </p:txBody>
      </p:sp>
      <p:sp>
        <p:nvSpPr>
          <p:cNvPr id="22533" name="Rectangle 3"/>
          <p:cNvSpPr>
            <a:spLocks noGrp="1" noChangeArrowheads="1"/>
          </p:cNvSpPr>
          <p:nvPr>
            <p:ph type="body" idx="1"/>
          </p:nvPr>
        </p:nvSpPr>
        <p:spPr/>
        <p:txBody>
          <a:bodyPr/>
          <a:lstStyle/>
          <a:p>
            <a:endParaRPr lang="en-US" dirty="0"/>
          </a:p>
          <a:p>
            <a:pPr>
              <a:buFont typeface="Symbol" pitchFamily="18" charset="2"/>
              <a:buNone/>
            </a:pPr>
            <a:r>
              <a:rPr lang="en-US" sz="2800" i="1" dirty="0">
                <a:solidFill>
                  <a:schemeClr val="accent2"/>
                </a:solidFill>
              </a:rPr>
              <a:t>P</a:t>
            </a:r>
            <a:r>
              <a:rPr lang="en-US" b="0" dirty="0"/>
              <a:t>erformance measure</a:t>
            </a:r>
            <a:r>
              <a:rPr lang="en-US" dirty="0"/>
              <a:t>: </a:t>
            </a:r>
          </a:p>
          <a:p>
            <a:pPr lvl="1"/>
            <a:r>
              <a:rPr lang="en-US" dirty="0"/>
              <a:t>safe, fast, legal, comfortable, maximize profits</a:t>
            </a:r>
          </a:p>
          <a:p>
            <a:pPr>
              <a:buFont typeface="Symbol" pitchFamily="18" charset="2"/>
              <a:buNone/>
            </a:pPr>
            <a:r>
              <a:rPr lang="en-US" sz="2800" i="1" dirty="0">
                <a:solidFill>
                  <a:schemeClr val="accent2"/>
                </a:solidFill>
              </a:rPr>
              <a:t>E</a:t>
            </a:r>
            <a:r>
              <a:rPr lang="en-US" b="0" dirty="0"/>
              <a:t>nvironment</a:t>
            </a:r>
            <a:r>
              <a:rPr lang="en-US" dirty="0"/>
              <a:t>: </a:t>
            </a:r>
          </a:p>
          <a:p>
            <a:pPr lvl="1"/>
            <a:r>
              <a:rPr lang="en-US" dirty="0"/>
              <a:t>roads, other traffic, pedestrians, customers</a:t>
            </a:r>
          </a:p>
          <a:p>
            <a:pPr>
              <a:buFont typeface="Symbol" pitchFamily="18" charset="2"/>
              <a:buNone/>
            </a:pPr>
            <a:r>
              <a:rPr lang="en-US" sz="2800" i="1" dirty="0">
                <a:solidFill>
                  <a:schemeClr val="accent2"/>
                </a:solidFill>
              </a:rPr>
              <a:t>A</a:t>
            </a:r>
            <a:r>
              <a:rPr lang="en-US" b="0" dirty="0"/>
              <a:t>ctuators</a:t>
            </a:r>
            <a:r>
              <a:rPr lang="en-US" dirty="0"/>
              <a:t>: </a:t>
            </a:r>
          </a:p>
          <a:p>
            <a:pPr lvl="1"/>
            <a:r>
              <a:rPr lang="en-US" dirty="0"/>
              <a:t>steering, accelerator, brake, signal, horn</a:t>
            </a:r>
          </a:p>
          <a:p>
            <a:pPr>
              <a:buFont typeface="Symbol" pitchFamily="18" charset="2"/>
              <a:buNone/>
            </a:pPr>
            <a:r>
              <a:rPr lang="en-US" sz="2800" i="1" dirty="0">
                <a:solidFill>
                  <a:schemeClr val="accent2"/>
                </a:solidFill>
              </a:rPr>
              <a:t>S</a:t>
            </a:r>
            <a:r>
              <a:rPr lang="en-US" b="0" dirty="0"/>
              <a:t>ensors</a:t>
            </a:r>
            <a:r>
              <a:rPr lang="en-US" dirty="0"/>
              <a:t>: </a:t>
            </a:r>
          </a:p>
          <a:p>
            <a:pPr lvl="1"/>
            <a:r>
              <a:rPr lang="en-US" dirty="0"/>
              <a:t>cameras, LiDAR, speedometer, GPS</a:t>
            </a:r>
            <a:endParaRPr lang="en-US" b="1" i="1" dirty="0"/>
          </a:p>
        </p:txBody>
      </p:sp>
      <p:pic>
        <p:nvPicPr>
          <p:cNvPr id="22534" name="Picture 4" descr="MCBD05688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3429000"/>
            <a:ext cx="281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19</a:t>
            </a:fld>
            <a:endParaRPr lang="en-US" altLang="en-US"/>
          </a:p>
        </p:txBody>
      </p:sp>
    </p:spTree>
    <p:extLst>
      <p:ext uri="{BB962C8B-B14F-4D97-AF65-F5344CB8AC3E}">
        <p14:creationId xmlns:p14="http://schemas.microsoft.com/office/powerpoint/2010/main" val="1028176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3"/>
          <p:cNvSpPr>
            <a:spLocks noGrp="1" noChangeArrowheads="1"/>
          </p:cNvSpPr>
          <p:nvPr>
            <p:ph sz="half" idx="1"/>
          </p:nvPr>
        </p:nvSpPr>
        <p:spPr/>
        <p:txBody>
          <a:bodyPr>
            <a:normAutofit/>
          </a:bodyPr>
          <a:lstStyle/>
          <a:p>
            <a:r>
              <a:rPr lang="en-US" b="1" dirty="0"/>
              <a:t>Intelligent Agents (AIMA 2.1-2.4)</a:t>
            </a:r>
          </a:p>
          <a:p>
            <a:endParaRPr lang="en-US" b="1" dirty="0"/>
          </a:p>
          <a:p>
            <a:r>
              <a:rPr lang="en-US" b="1" dirty="0"/>
              <a:t>Task Environments</a:t>
            </a:r>
          </a:p>
          <a:p>
            <a:endParaRPr lang="en-US" b="1" dirty="0"/>
          </a:p>
          <a:p>
            <a:r>
              <a:rPr lang="en-US" b="1" dirty="0"/>
              <a:t>Formulating Search Problems</a:t>
            </a:r>
          </a:p>
          <a:p>
            <a:endParaRPr lang="en-US" b="1" dirty="0"/>
          </a:p>
          <a:p>
            <a:r>
              <a:rPr lang="en-US" b="1" dirty="0"/>
              <a:t>Uninformed Search (AIMA 3.1-3.4)</a:t>
            </a:r>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a:t>
            </a:fld>
            <a:endParaRPr lang="en-US" altLang="en-US" dirty="0"/>
          </a:p>
        </p:txBody>
      </p:sp>
      <p:sp>
        <p:nvSpPr>
          <p:cNvPr id="16388" name="Rectangle 2"/>
          <p:cNvSpPr>
            <a:spLocks noGrp="1" noChangeArrowheads="1"/>
          </p:cNvSpPr>
          <p:nvPr>
            <p:ph type="title"/>
          </p:nvPr>
        </p:nvSpPr>
        <p:spPr/>
        <p:txBody>
          <a:bodyPr/>
          <a:lstStyle/>
          <a:p>
            <a:r>
              <a:rPr lang="en-US" dirty="0"/>
              <a:t>Outline for today’s lecture</a:t>
            </a:r>
          </a:p>
        </p:txBody>
      </p:sp>
      <p:pic>
        <p:nvPicPr>
          <p:cNvPr id="11" name="Picture 4" descr="Russell &amp; Norvig, Artificial Intelligence: A Modern Approach, 4th Edition |  Pearson">
            <a:extLst>
              <a:ext uri="{FF2B5EF4-FFF2-40B4-BE49-F238E27FC236}">
                <a16:creationId xmlns:a16="http://schemas.microsoft.com/office/drawing/2014/main" id="{AEA0EE49-214C-CB46-8C81-43FEE737AB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85856" y="268518"/>
            <a:ext cx="4667944" cy="590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296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PEAS: Amazon Prime Air</a:t>
            </a:r>
          </a:p>
        </p:txBody>
      </p:sp>
      <p:sp>
        <p:nvSpPr>
          <p:cNvPr id="3" name="Content Placeholder 2"/>
          <p:cNvSpPr>
            <a:spLocks noGrp="1"/>
          </p:cNvSpPr>
          <p:nvPr>
            <p:ph idx="1"/>
          </p:nvPr>
        </p:nvSpPr>
        <p:spPr/>
        <p:txBody>
          <a:bodyPr/>
          <a:lstStyle/>
          <a:p>
            <a:pPr>
              <a:buNone/>
            </a:pPr>
            <a:r>
              <a:rPr lang="en-US" sz="2800" i="1" dirty="0">
                <a:solidFill>
                  <a:schemeClr val="accent2"/>
                </a:solidFill>
              </a:rPr>
              <a:t>P</a:t>
            </a:r>
            <a:r>
              <a:rPr lang="en-US" b="0" dirty="0"/>
              <a:t>erformance measure</a:t>
            </a:r>
            <a:r>
              <a:rPr lang="en-US" dirty="0"/>
              <a:t>: </a:t>
            </a:r>
          </a:p>
          <a:p>
            <a:pPr lvl="1"/>
            <a:r>
              <a:rPr lang="en-US" dirty="0"/>
              <a:t>?</a:t>
            </a:r>
          </a:p>
          <a:p>
            <a:pPr>
              <a:buNone/>
            </a:pPr>
            <a:r>
              <a:rPr lang="en-US" sz="2800" i="1" dirty="0">
                <a:solidFill>
                  <a:schemeClr val="accent2"/>
                </a:solidFill>
              </a:rPr>
              <a:t>E</a:t>
            </a:r>
            <a:r>
              <a:rPr lang="en-US" b="0" dirty="0"/>
              <a:t>nvironment</a:t>
            </a:r>
            <a:r>
              <a:rPr lang="en-US" dirty="0"/>
              <a:t>: </a:t>
            </a:r>
          </a:p>
          <a:p>
            <a:pPr lvl="1"/>
            <a:r>
              <a:rPr lang="en-US" dirty="0"/>
              <a:t>?</a:t>
            </a:r>
          </a:p>
          <a:p>
            <a:pPr>
              <a:buNone/>
            </a:pPr>
            <a:r>
              <a:rPr lang="en-US" sz="2800" i="1" dirty="0">
                <a:solidFill>
                  <a:schemeClr val="accent2"/>
                </a:solidFill>
              </a:rPr>
              <a:t>A</a:t>
            </a:r>
            <a:r>
              <a:rPr lang="en-US" b="0" dirty="0"/>
              <a:t>ctuators</a:t>
            </a:r>
            <a:r>
              <a:rPr lang="en-US" dirty="0"/>
              <a:t>: </a:t>
            </a:r>
          </a:p>
          <a:p>
            <a:pPr lvl="1"/>
            <a:r>
              <a:rPr lang="en-US" dirty="0"/>
              <a:t>?</a:t>
            </a:r>
          </a:p>
          <a:p>
            <a:pPr>
              <a:buNone/>
            </a:pPr>
            <a:r>
              <a:rPr lang="en-US" sz="2800" i="1" dirty="0">
                <a:solidFill>
                  <a:schemeClr val="accent2"/>
                </a:solidFill>
              </a:rPr>
              <a:t>S</a:t>
            </a:r>
            <a:r>
              <a:rPr lang="en-US" b="0" dirty="0"/>
              <a:t>ensors</a:t>
            </a:r>
            <a:r>
              <a:rPr lang="en-US" dirty="0"/>
              <a:t>: </a:t>
            </a:r>
          </a:p>
          <a:p>
            <a:pPr lvl="1"/>
            <a:r>
              <a:rPr lang="en-US" dirty="0"/>
              <a:t>?</a:t>
            </a:r>
            <a:endParaRPr lang="en-US" b="1" i="1" dirty="0"/>
          </a:p>
          <a:p>
            <a:endParaRPr 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20</a:t>
            </a:fld>
            <a:endParaRPr lang="en-US" altLang="en-US"/>
          </a:p>
        </p:txBody>
      </p:sp>
      <p:pic>
        <p:nvPicPr>
          <p:cNvPr id="6" name="Picture 5"/>
          <p:cNvPicPr>
            <a:picLocks noChangeAspect="1"/>
          </p:cNvPicPr>
          <p:nvPr/>
        </p:nvPicPr>
        <p:blipFill>
          <a:blip r:embed="rId3"/>
          <a:stretch>
            <a:fillRect/>
          </a:stretch>
        </p:blipFill>
        <p:spPr>
          <a:xfrm>
            <a:off x="5257800" y="1752600"/>
            <a:ext cx="5257800" cy="4114800"/>
          </a:xfrm>
          <a:prstGeom prst="rect">
            <a:avLst/>
          </a:prstGeom>
        </p:spPr>
      </p:pic>
    </p:spTree>
    <p:extLst>
      <p:ext uri="{BB962C8B-B14F-4D97-AF65-F5344CB8AC3E}">
        <p14:creationId xmlns:p14="http://schemas.microsoft.com/office/powerpoint/2010/main" val="3867428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r>
              <a:rPr lang="en-US"/>
              <a:t>       </a:t>
            </a:r>
            <a:fld id="{DB362296-E853-4778-9582-B3C5DBEECDB2}" type="slidenum">
              <a:rPr lang="en-US" smtClean="0"/>
              <a:pPr>
                <a:defRPr/>
              </a:pPr>
              <a:t>21</a:t>
            </a:fld>
            <a:endParaRPr lang="en-US"/>
          </a:p>
        </p:txBody>
      </p:sp>
      <p:sp>
        <p:nvSpPr>
          <p:cNvPr id="4" name="Rectangle 3"/>
          <p:cNvSpPr/>
          <p:nvPr/>
        </p:nvSpPr>
        <p:spPr>
          <a:xfrm>
            <a:off x="2057400" y="5832802"/>
            <a:ext cx="9067800" cy="338554"/>
          </a:xfrm>
          <a:prstGeom prst="rect">
            <a:avLst/>
          </a:prstGeom>
        </p:spPr>
        <p:txBody>
          <a:bodyPr wrap="square">
            <a:spAutoFit/>
          </a:bodyPr>
          <a:lstStyle/>
          <a:p>
            <a:r>
              <a:rPr lang="en-US" sz="1600" dirty="0">
                <a:hlinkClick r:id="rId2"/>
              </a:rPr>
              <a:t>https://www.today.com/video/amazon-adebuts-new-package-delivery-drone-61414981780</a:t>
            </a:r>
            <a:endParaRPr lang="en-US" sz="1600" dirty="0"/>
          </a:p>
        </p:txBody>
      </p:sp>
      <p:pic>
        <p:nvPicPr>
          <p:cNvPr id="7" name="Picture 6"/>
          <p:cNvPicPr>
            <a:picLocks noChangeAspect="1"/>
          </p:cNvPicPr>
          <p:nvPr/>
        </p:nvPicPr>
        <p:blipFill>
          <a:blip r:embed="rId3"/>
          <a:stretch>
            <a:fillRect/>
          </a:stretch>
        </p:blipFill>
        <p:spPr>
          <a:xfrm>
            <a:off x="1524000" y="609600"/>
            <a:ext cx="9144000" cy="5146158"/>
          </a:xfrm>
          <a:prstGeom prst="rect">
            <a:avLst/>
          </a:prstGeom>
        </p:spPr>
      </p:pic>
    </p:spTree>
    <p:extLst>
      <p:ext uri="{BB962C8B-B14F-4D97-AF65-F5344CB8AC3E}">
        <p14:creationId xmlns:p14="http://schemas.microsoft.com/office/powerpoint/2010/main" val="2654151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an Amazon delivery drone</a:t>
            </a:r>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a:solidFill>
                  <a:schemeClr val="accent2"/>
                </a:solidFill>
              </a:rPr>
              <a:t>P</a:t>
            </a:r>
            <a:r>
              <a:rPr lang="en-US" b="0" dirty="0"/>
              <a:t>erformance measure</a:t>
            </a:r>
            <a:r>
              <a:rPr lang="en-US" dirty="0"/>
              <a:t>: </a:t>
            </a:r>
          </a:p>
          <a:p>
            <a:pPr marL="457200" lvl="1" indent="0">
              <a:buNone/>
            </a:pPr>
            <a:r>
              <a:rPr lang="en-US" dirty="0"/>
              <a:t>maximize profits - minimize time  - obey laws governing airspace restrictions - deliver package to right location - keep package in good condition - avoid accidents - reduce noise - preserve battery life</a:t>
            </a:r>
          </a:p>
          <a:p>
            <a:pPr>
              <a:buFont typeface="Symbol" pitchFamily="18" charset="2"/>
              <a:buNone/>
            </a:pPr>
            <a:r>
              <a:rPr lang="en-US" sz="2800" i="1" dirty="0">
                <a:solidFill>
                  <a:schemeClr val="accent2"/>
                </a:solidFill>
              </a:rPr>
              <a:t>E</a:t>
            </a:r>
            <a:r>
              <a:rPr lang="en-US" b="0" dirty="0"/>
              <a:t>nvironment</a:t>
            </a:r>
            <a:r>
              <a:rPr lang="en-US" dirty="0"/>
              <a:t>: </a:t>
            </a:r>
          </a:p>
          <a:p>
            <a:pPr marL="457200" lvl="1" indent="0">
              <a:buNone/>
            </a:pPr>
            <a:r>
              <a:rPr lang="en-US" dirty="0"/>
              <a:t>- airspace - obstacles when airborne (other drones, birds, buildings, trees, utility poles)- obstacles when landing (pets, patio furniture, lawnmowers, people, cars)- weather - distances/route information between warehouse and destinations - position of houses, and spaces that are safe for drop-off- package weight</a:t>
            </a:r>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22</a:t>
            </a:fld>
            <a:endParaRPr lang="en-US" altLang="en-US"/>
          </a:p>
        </p:txBody>
      </p:sp>
    </p:spTree>
    <p:extLst>
      <p:ext uri="{BB962C8B-B14F-4D97-AF65-F5344CB8AC3E}">
        <p14:creationId xmlns:p14="http://schemas.microsoft.com/office/powerpoint/2010/main" val="1685368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z="2800" i="1" dirty="0"/>
              <a:t>PEAS: </a:t>
            </a:r>
            <a:r>
              <a:rPr lang="en-US" sz="2800" dirty="0"/>
              <a:t>Specifying an Amazon delivery drone</a:t>
            </a:r>
          </a:p>
        </p:txBody>
      </p:sp>
      <p:sp>
        <p:nvSpPr>
          <p:cNvPr id="18437" name="Rectangle 3"/>
          <p:cNvSpPr>
            <a:spLocks noGrp="1" noChangeArrowheads="1"/>
          </p:cNvSpPr>
          <p:nvPr>
            <p:ph type="body" idx="1"/>
          </p:nvPr>
        </p:nvSpPr>
        <p:spPr/>
        <p:txBody>
          <a:bodyPr/>
          <a:lstStyle/>
          <a:p>
            <a:pPr>
              <a:buFont typeface="Symbol" pitchFamily="18" charset="2"/>
              <a:buNone/>
            </a:pPr>
            <a:r>
              <a:rPr lang="en-US" sz="2800" i="1" dirty="0">
                <a:solidFill>
                  <a:schemeClr val="accent2"/>
                </a:solidFill>
              </a:rPr>
              <a:t>A</a:t>
            </a:r>
            <a:r>
              <a:rPr lang="en-US" b="0" dirty="0"/>
              <a:t>ctuators</a:t>
            </a:r>
            <a:r>
              <a:rPr lang="en-US" dirty="0"/>
              <a:t>: </a:t>
            </a:r>
          </a:p>
          <a:p>
            <a:pPr marL="457200" lvl="1" indent="0">
              <a:buNone/>
            </a:pPr>
            <a:r>
              <a:rPr lang="en-US" dirty="0"/>
              <a:t>- Propellers and flight control system- Payload actuators: E.g. Arm/basket/claw for picking up, dropping off packages- Lights or signals - Mechanism to announce/verify  delivery- Device for delivering packages to customers</a:t>
            </a:r>
          </a:p>
          <a:p>
            <a:pPr marL="57150"/>
            <a:r>
              <a:rPr lang="en-US" sz="3200" i="1" dirty="0">
                <a:solidFill>
                  <a:schemeClr val="accent2"/>
                </a:solidFill>
              </a:rPr>
              <a:t>S</a:t>
            </a:r>
            <a:r>
              <a:rPr lang="en-US" b="0" dirty="0"/>
              <a:t>ensors</a:t>
            </a:r>
            <a:r>
              <a:rPr lang="en-US" dirty="0"/>
              <a:t>: </a:t>
            </a:r>
          </a:p>
          <a:p>
            <a:pPr lvl="1"/>
            <a:r>
              <a:rPr lang="en-US" dirty="0"/>
              <a:t>GPS - radar/Lidar- altitude sensor- weather sensors (barometer, </a:t>
            </a:r>
            <a:r>
              <a:rPr lang="en-US" dirty="0" err="1"/>
              <a:t>etc</a:t>
            </a:r>
            <a:r>
              <a:rPr lang="en-US" dirty="0"/>
              <a:t>). - gyroscope- </a:t>
            </a:r>
            <a:r>
              <a:rPr lang="en-US" dirty="0" err="1"/>
              <a:t>accelorometer</a:t>
            </a:r>
            <a:r>
              <a:rPr lang="en-US" dirty="0"/>
              <a:t>- camera- rotor </a:t>
            </a:r>
            <a:r>
              <a:rPr lang="en-US" dirty="0" err="1"/>
              <a:t>senors</a:t>
            </a:r>
            <a:r>
              <a:rPr lang="en-US" dirty="0"/>
              <a:t>- weight sensor to recognize package</a:t>
            </a:r>
            <a:endParaRPr lang="en-US" b="1" i="1"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2780698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The rational agent designer’s goal</a:t>
            </a:r>
          </a:p>
        </p:txBody>
      </p:sp>
      <p:sp>
        <p:nvSpPr>
          <p:cNvPr id="26629" name="Rectangle 3"/>
          <p:cNvSpPr>
            <a:spLocks noGrp="1" noChangeArrowheads="1"/>
          </p:cNvSpPr>
          <p:nvPr>
            <p:ph type="body" idx="1"/>
          </p:nvPr>
        </p:nvSpPr>
        <p:spPr>
          <a:xfrm>
            <a:off x="867904" y="1521400"/>
            <a:ext cx="6272939" cy="4572000"/>
          </a:xfrm>
        </p:spPr>
        <p:txBody>
          <a:bodyPr/>
          <a:lstStyle/>
          <a:p>
            <a:r>
              <a:rPr lang="en-US" dirty="0"/>
              <a:t>Goal of AI practitioner who designs rational agents: </a:t>
            </a:r>
          </a:p>
          <a:p>
            <a:pPr marL="457200" lvl="1" indent="0">
              <a:buNone/>
            </a:pPr>
            <a:r>
              <a:rPr lang="en-US" sz="2400" b="1" dirty="0"/>
              <a:t>    given a </a:t>
            </a:r>
            <a:r>
              <a:rPr lang="en-US" sz="2400" b="1" i="1" dirty="0"/>
              <a:t>PEAS </a:t>
            </a:r>
            <a:r>
              <a:rPr lang="en-US" sz="2400" b="1" dirty="0"/>
              <a:t>task environment, </a:t>
            </a:r>
          </a:p>
          <a:p>
            <a:pPr marL="457200" lvl="1" indent="0">
              <a:buNone/>
            </a:pPr>
            <a:endParaRPr lang="en-US" sz="2400" b="1" dirty="0"/>
          </a:p>
          <a:p>
            <a:pPr marL="1371600" lvl="2" indent="-457200">
              <a:buFont typeface="+mj-lt"/>
              <a:buAutoNum type="arabicPeriod"/>
            </a:pPr>
            <a:r>
              <a:rPr lang="en-US" sz="2200" b="1" dirty="0"/>
              <a:t>Construct </a:t>
            </a:r>
            <a:r>
              <a:rPr lang="en-US" sz="2200" b="1" i="1" dirty="0"/>
              <a:t>agent function </a:t>
            </a:r>
            <a:r>
              <a:rPr lang="en-US" sz="3200" b="1" i="1" dirty="0">
                <a:solidFill>
                  <a:schemeClr val="accent2"/>
                </a:solidFill>
                <a:latin typeface="Times New Roman" pitchFamily="18" charset="0"/>
                <a:cs typeface="Times New Roman" pitchFamily="18" charset="0"/>
              </a:rPr>
              <a:t>f </a:t>
            </a:r>
            <a:r>
              <a:rPr lang="en-US" sz="2200" b="1" dirty="0"/>
              <a:t>that maximizes the expected value of the performance measure, </a:t>
            </a:r>
          </a:p>
          <a:p>
            <a:pPr marL="1371600" lvl="2" indent="-457200">
              <a:buFont typeface="+mj-lt"/>
              <a:buAutoNum type="arabicPeriod"/>
            </a:pPr>
            <a:endParaRPr lang="en-US" sz="2200" b="1" dirty="0"/>
          </a:p>
          <a:p>
            <a:pPr marL="1371600" lvl="2" indent="-457200">
              <a:buFont typeface="+mj-lt"/>
              <a:buAutoNum type="arabicPeriod"/>
            </a:pPr>
            <a:r>
              <a:rPr lang="en-US" sz="2200" b="1" dirty="0"/>
              <a:t>Design an </a:t>
            </a:r>
            <a:r>
              <a:rPr lang="en-US" sz="2200" b="1" i="1" dirty="0"/>
              <a:t>agent program </a:t>
            </a:r>
            <a:r>
              <a:rPr lang="en-US" sz="2200" b="1" dirty="0"/>
              <a:t>that implements </a:t>
            </a:r>
            <a:r>
              <a:rPr lang="en-US" sz="3200" b="1" i="1" dirty="0">
                <a:solidFill>
                  <a:schemeClr val="accent2"/>
                </a:solidFill>
                <a:latin typeface="Times New Roman" pitchFamily="18" charset="0"/>
                <a:cs typeface="Times New Roman" pitchFamily="18" charset="0"/>
              </a:rPr>
              <a:t>f</a:t>
            </a:r>
            <a:r>
              <a:rPr lang="en-US" sz="2800" b="1" dirty="0"/>
              <a:t> </a:t>
            </a:r>
            <a:r>
              <a:rPr lang="en-US" sz="2200" b="1" dirty="0"/>
              <a:t>on a particular architecture</a:t>
            </a:r>
          </a:p>
          <a:p>
            <a:endParaRPr lang="en-US" sz="2800" b="1" dirty="0"/>
          </a:p>
          <a:p>
            <a:pPr lvl="2"/>
            <a:endParaRPr lang="en-US" sz="2200" b="1" dirty="0"/>
          </a:p>
          <a:p>
            <a:pPr lvl="1"/>
            <a:endParaRPr 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
        <p:nvSpPr>
          <p:cNvPr id="8" name="Google Shape;84;g92b3bf485b_0_0">
            <a:extLst>
              <a:ext uri="{FF2B5EF4-FFF2-40B4-BE49-F238E27FC236}">
                <a16:creationId xmlns:a16="http://schemas.microsoft.com/office/drawing/2014/main" id="{F4B48FF2-8550-004A-9119-F4B8BD7917F7}"/>
              </a:ext>
            </a:extLst>
          </p:cNvPr>
          <p:cNvSpPr/>
          <p:nvPr/>
        </p:nvSpPr>
        <p:spPr>
          <a:xfrm>
            <a:off x="7437525" y="1137177"/>
            <a:ext cx="3886571" cy="1500512"/>
          </a:xfrm>
          <a:prstGeom prst="wedgeRoundRectCallout">
            <a:avLst>
              <a:gd name="adj1" fmla="val -96093"/>
              <a:gd name="adj2" fmla="val 56469"/>
              <a:gd name="adj3" fmla="val 0"/>
            </a:avLst>
          </a:prstGeom>
          <a:solidFill>
            <a:srgbClr val="7EDCF6"/>
          </a:solidFill>
          <a:ln>
            <a:noFill/>
          </a:ln>
        </p:spPr>
        <p:txBody>
          <a:bodyPr spcFirstLastPara="1" wrap="square" lIns="91425" tIns="91425" rIns="91425" bIns="91425" anchor="ctr" anchorCtr="0">
            <a:noAutofit/>
          </a:bodyPr>
          <a:lstStyle/>
          <a:p>
            <a:pPr lvl="0" algn="ctr">
              <a:buClr>
                <a:srgbClr val="000000"/>
              </a:buClr>
              <a:buSzPts val="2500"/>
            </a:pPr>
            <a:r>
              <a:rPr lang="en-US" sz="2800" dirty="0"/>
              <a:t>abstract mathematical description</a:t>
            </a:r>
            <a:endParaRPr sz="2500" b="1" i="0" u="none" strike="noStrike" cap="none" dirty="0">
              <a:latin typeface="Open Sans"/>
              <a:ea typeface="Open Sans"/>
              <a:cs typeface="Open Sans"/>
              <a:sym typeface="Open Sans"/>
            </a:endParaRPr>
          </a:p>
        </p:txBody>
      </p:sp>
      <p:sp>
        <p:nvSpPr>
          <p:cNvPr id="9" name="Google Shape;84;g92b3bf485b_0_0">
            <a:extLst>
              <a:ext uri="{FF2B5EF4-FFF2-40B4-BE49-F238E27FC236}">
                <a16:creationId xmlns:a16="http://schemas.microsoft.com/office/drawing/2014/main" id="{304B6719-52BC-AC4D-8B2A-EADDF54321AD}"/>
              </a:ext>
            </a:extLst>
          </p:cNvPr>
          <p:cNvSpPr/>
          <p:nvPr/>
        </p:nvSpPr>
        <p:spPr>
          <a:xfrm>
            <a:off x="7451639" y="3043227"/>
            <a:ext cx="3886571" cy="1099196"/>
          </a:xfrm>
          <a:prstGeom prst="wedgeRoundRectCallout">
            <a:avLst>
              <a:gd name="adj1" fmla="val -93701"/>
              <a:gd name="adj2" fmla="val 47389"/>
              <a:gd name="adj3" fmla="val 0"/>
            </a:avLst>
          </a:prstGeom>
          <a:solidFill>
            <a:srgbClr val="7EDCF6"/>
          </a:solidFill>
          <a:ln>
            <a:noFill/>
          </a:ln>
        </p:spPr>
        <p:txBody>
          <a:bodyPr spcFirstLastPara="1" wrap="square" lIns="91425" tIns="91425" rIns="91425" bIns="91425" anchor="ctr" anchorCtr="0">
            <a:noAutofit/>
          </a:bodyPr>
          <a:lstStyle/>
          <a:p>
            <a:pPr lvl="0" algn="ctr">
              <a:buClr>
                <a:srgbClr val="000000"/>
              </a:buClr>
              <a:buSzPts val="2500"/>
            </a:pPr>
            <a:r>
              <a:rPr lang="en-US" sz="2800" dirty="0"/>
              <a:t>concrete implementation</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3097999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Environment types: Definitions 1</a:t>
            </a:r>
          </a:p>
        </p:txBody>
      </p:sp>
      <p:sp>
        <p:nvSpPr>
          <p:cNvPr id="24581" name="Rectangle 3"/>
          <p:cNvSpPr>
            <a:spLocks noGrp="1" noChangeArrowheads="1"/>
          </p:cNvSpPr>
          <p:nvPr>
            <p:ph type="body" idx="1"/>
          </p:nvPr>
        </p:nvSpPr>
        <p:spPr/>
        <p:txBody>
          <a:bodyPr/>
          <a:lstStyle/>
          <a:p>
            <a:pPr>
              <a:lnSpc>
                <a:spcPct val="90000"/>
              </a:lnSpc>
            </a:pPr>
            <a:r>
              <a:rPr lang="en-US" i="1" dirty="0">
                <a:solidFill>
                  <a:srgbClr val="C00000"/>
                </a:solidFill>
              </a:rPr>
              <a:t>Fully</a:t>
            </a:r>
            <a:r>
              <a:rPr lang="en-US" i="1" dirty="0">
                <a:solidFill>
                  <a:schemeClr val="accent2"/>
                </a:solidFill>
              </a:rPr>
              <a:t> </a:t>
            </a:r>
            <a:r>
              <a:rPr lang="en-US" i="1" dirty="0">
                <a:solidFill>
                  <a:srgbClr val="C00000"/>
                </a:solidFill>
              </a:rPr>
              <a:t>observable</a:t>
            </a:r>
            <a:r>
              <a:rPr lang="en-US" dirty="0"/>
              <a:t> (vs. partially observable): An agent's sensors give it access to the complete state of the environment at each point in time.</a:t>
            </a:r>
          </a:p>
          <a:p>
            <a:pPr>
              <a:lnSpc>
                <a:spcPct val="90000"/>
              </a:lnSpc>
            </a:pPr>
            <a:endParaRPr lang="en-US" dirty="0"/>
          </a:p>
          <a:p>
            <a:pPr>
              <a:lnSpc>
                <a:spcPct val="90000"/>
              </a:lnSpc>
            </a:pPr>
            <a:r>
              <a:rPr lang="en-US" i="1" dirty="0">
                <a:solidFill>
                  <a:srgbClr val="C00000"/>
                </a:solidFill>
              </a:rPr>
              <a:t>Deterministic</a:t>
            </a:r>
            <a:r>
              <a:rPr lang="en-US" i="1" dirty="0">
                <a:solidFill>
                  <a:schemeClr val="accent2"/>
                </a:solidFill>
              </a:rPr>
              <a:t> </a:t>
            </a:r>
            <a:r>
              <a:rPr lang="en-US" dirty="0"/>
              <a:t>(vs. stochastic): The next state of the environment is completely determined by the current state and the action executed by the agent. </a:t>
            </a:r>
          </a:p>
          <a:p>
            <a:pPr lvl="1">
              <a:lnSpc>
                <a:spcPct val="90000"/>
              </a:lnSpc>
            </a:pPr>
            <a:r>
              <a:rPr lang="en-US" sz="1800" dirty="0"/>
              <a:t>If the environment is deterministic except for the actions of other agents, then the environment is </a:t>
            </a:r>
            <a:r>
              <a:rPr lang="en-US" sz="2400" i="1" dirty="0">
                <a:solidFill>
                  <a:srgbClr val="C00000"/>
                </a:solidFill>
              </a:rPr>
              <a:t>strategic</a:t>
            </a:r>
            <a:r>
              <a:rPr lang="en-US" sz="1800" dirty="0"/>
              <a:t>.</a:t>
            </a:r>
          </a:p>
          <a:p>
            <a:pPr>
              <a:lnSpc>
                <a:spcPct val="90000"/>
              </a:lnSpc>
            </a:pPr>
            <a:endParaRPr lang="en-US" dirty="0"/>
          </a:p>
          <a:p>
            <a:pPr>
              <a:lnSpc>
                <a:spcPct val="90000"/>
              </a:lnSpc>
            </a:pPr>
            <a:r>
              <a:rPr lang="en-US" i="1" dirty="0">
                <a:solidFill>
                  <a:srgbClr val="C00000"/>
                </a:solidFill>
              </a:rPr>
              <a:t>Episodic</a:t>
            </a:r>
            <a:r>
              <a:rPr lang="en-US" dirty="0">
                <a:solidFill>
                  <a:srgbClr val="C00000"/>
                </a:solidFill>
              </a:rPr>
              <a:t> </a:t>
            </a:r>
            <a:r>
              <a:rPr lang="en-US" dirty="0"/>
              <a:t>(vs. sequential): The agent's experience is divided into atomic "episodes" during which the agent perceives and then performs a single action, and the choice of action in each episode does not depend on any previous action.  (example: classification task)</a:t>
            </a:r>
            <a:endParaRPr lang="en-US" sz="1800"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25</a:t>
            </a:fld>
            <a:endParaRPr lang="en-US" altLang="en-US"/>
          </a:p>
        </p:txBody>
      </p:sp>
    </p:spTree>
    <p:extLst>
      <p:ext uri="{BB962C8B-B14F-4D97-AF65-F5344CB8AC3E}">
        <p14:creationId xmlns:p14="http://schemas.microsoft.com/office/powerpoint/2010/main" val="1764766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dirty="0"/>
              <a:t>Environment types: Definitions 2</a:t>
            </a:r>
          </a:p>
        </p:txBody>
      </p:sp>
      <p:sp>
        <p:nvSpPr>
          <p:cNvPr id="25605" name="Rectangle 3"/>
          <p:cNvSpPr>
            <a:spLocks noGrp="1" noChangeArrowheads="1"/>
          </p:cNvSpPr>
          <p:nvPr>
            <p:ph type="body" idx="1"/>
          </p:nvPr>
        </p:nvSpPr>
        <p:spPr/>
        <p:txBody>
          <a:bodyPr/>
          <a:lstStyle/>
          <a:p>
            <a:r>
              <a:rPr lang="en-US" i="1" dirty="0">
                <a:solidFill>
                  <a:srgbClr val="C00000"/>
                </a:solidFill>
              </a:rPr>
              <a:t>Static</a:t>
            </a:r>
            <a:r>
              <a:rPr lang="en-US" dirty="0">
                <a:solidFill>
                  <a:srgbClr val="FF0000"/>
                </a:solidFill>
              </a:rPr>
              <a:t> </a:t>
            </a:r>
            <a:r>
              <a:rPr lang="en-US" dirty="0"/>
              <a:t>(vs. dynamic): The environment is unchanged while an agent is deliberating. </a:t>
            </a:r>
          </a:p>
          <a:p>
            <a:pPr lvl="1"/>
            <a:r>
              <a:rPr lang="en-US" sz="1800" dirty="0"/>
              <a:t>The environment is </a:t>
            </a:r>
            <a:r>
              <a:rPr lang="en-US" i="1" dirty="0" err="1">
                <a:solidFill>
                  <a:srgbClr val="C00000"/>
                </a:solidFill>
              </a:rPr>
              <a:t>semidynamic</a:t>
            </a:r>
            <a:r>
              <a:rPr lang="en-US" dirty="0">
                <a:solidFill>
                  <a:srgbClr val="C00000"/>
                </a:solidFill>
              </a:rPr>
              <a:t> </a:t>
            </a:r>
            <a:r>
              <a:rPr lang="en-US" sz="1800" dirty="0"/>
              <a:t>if the environment itself does not change with the passage of time but the agent's performance score does.</a:t>
            </a:r>
          </a:p>
          <a:p>
            <a:pPr>
              <a:buFont typeface="Symbol" pitchFamily="18" charset="2"/>
              <a:buNone/>
            </a:pPr>
            <a:endParaRPr lang="en-US" dirty="0"/>
          </a:p>
          <a:p>
            <a:r>
              <a:rPr lang="en-US" i="1" dirty="0">
                <a:solidFill>
                  <a:srgbClr val="C00000"/>
                </a:solidFill>
              </a:rPr>
              <a:t>Discrete</a:t>
            </a:r>
            <a:r>
              <a:rPr lang="en-US" i="1" dirty="0">
                <a:solidFill>
                  <a:schemeClr val="accent2"/>
                </a:solidFill>
              </a:rPr>
              <a:t> </a:t>
            </a:r>
            <a:r>
              <a:rPr lang="en-US" dirty="0"/>
              <a:t>(vs. continuous): A limited number of distinct, clearly defined percepts and actions.</a:t>
            </a:r>
          </a:p>
          <a:p>
            <a:endParaRPr lang="en-US" dirty="0"/>
          </a:p>
          <a:p>
            <a:r>
              <a:rPr lang="en-US" i="1" dirty="0">
                <a:solidFill>
                  <a:srgbClr val="C00000"/>
                </a:solidFill>
              </a:rPr>
              <a:t>Single agent </a:t>
            </a:r>
            <a:r>
              <a:rPr lang="en-US" dirty="0"/>
              <a:t>(vs. </a:t>
            </a:r>
            <a:r>
              <a:rPr lang="en-US" dirty="0" err="1"/>
              <a:t>multiagent</a:t>
            </a:r>
            <a:r>
              <a:rPr lang="en-US" dirty="0"/>
              <a:t>): An agent operating by itself in an environment.</a:t>
            </a:r>
          </a:p>
          <a:p>
            <a:endParaRPr lang="en-US" dirty="0"/>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spTree>
    <p:extLst>
      <p:ext uri="{BB962C8B-B14F-4D97-AF65-F5344CB8AC3E}">
        <p14:creationId xmlns:p14="http://schemas.microsoft.com/office/powerpoint/2010/main" val="3284843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9800" y="1886057"/>
            <a:ext cx="7772400" cy="3390686"/>
          </a:xfrm>
        </p:spPr>
      </p:pic>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27</a:t>
            </a:fld>
            <a:endParaRPr lang="en-US" altLang="en-US"/>
          </a:p>
        </p:txBody>
      </p:sp>
    </p:spTree>
    <p:extLst>
      <p:ext uri="{BB962C8B-B14F-4D97-AF65-F5344CB8AC3E}">
        <p14:creationId xmlns:p14="http://schemas.microsoft.com/office/powerpoint/2010/main" val="2930380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2209800" y="609600"/>
            <a:ext cx="8382000" cy="457200"/>
          </a:xfrm>
        </p:spPr>
        <p:txBody>
          <a:bodyPr>
            <a:normAutofit fontScale="90000"/>
          </a:bodyPr>
          <a:lstStyle/>
          <a:p>
            <a:r>
              <a:rPr lang="en-US" sz="2800" dirty="0"/>
              <a:t>The Hardest Environment</a:t>
            </a:r>
          </a:p>
        </p:txBody>
      </p:sp>
      <p:sp>
        <p:nvSpPr>
          <p:cNvPr id="5" name="Date Placeholder 4"/>
          <p:cNvSpPr>
            <a:spLocks noGrp="1"/>
          </p:cNvSpPr>
          <p:nvPr>
            <p:ph type="dt" sz="half" idx="10"/>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28</a:t>
            </a:fld>
            <a:endParaRPr lang="en-US" altLang="en-US"/>
          </a:p>
        </p:txBody>
      </p:sp>
      <p:sp>
        <p:nvSpPr>
          <p:cNvPr id="3" name="Content Placeholder 2"/>
          <p:cNvSpPr>
            <a:spLocks noGrp="1"/>
          </p:cNvSpPr>
          <p:nvPr>
            <p:ph sz="half" idx="1"/>
          </p:nvPr>
        </p:nvSpPr>
        <p:spPr/>
        <p:txBody>
          <a:bodyPr>
            <a:normAutofit fontScale="92500" lnSpcReduction="20000"/>
          </a:bodyPr>
          <a:lstStyle/>
          <a:p>
            <a:r>
              <a:rPr lang="en-US" dirty="0"/>
              <a:t>The hardest case is </a:t>
            </a:r>
          </a:p>
          <a:p>
            <a:pPr lvl="1"/>
            <a:r>
              <a:rPr lang="en-US" sz="2400" b="1" i="1" dirty="0">
                <a:solidFill>
                  <a:srgbClr val="C00000"/>
                </a:solidFill>
              </a:rPr>
              <a:t>Continuous</a:t>
            </a:r>
          </a:p>
          <a:p>
            <a:pPr lvl="1"/>
            <a:r>
              <a:rPr lang="en-US" sz="2400" b="1" i="1" dirty="0">
                <a:solidFill>
                  <a:srgbClr val="C00000"/>
                </a:solidFill>
              </a:rPr>
              <a:t>Partially Observable</a:t>
            </a:r>
          </a:p>
          <a:p>
            <a:pPr lvl="1"/>
            <a:r>
              <a:rPr lang="en-US" sz="2400" b="1" i="1" dirty="0">
                <a:solidFill>
                  <a:srgbClr val="C00000"/>
                </a:solidFill>
              </a:rPr>
              <a:t>Stochastic</a:t>
            </a:r>
          </a:p>
          <a:p>
            <a:pPr lvl="1"/>
            <a:r>
              <a:rPr lang="en-US" sz="2400" b="1" i="1" dirty="0">
                <a:solidFill>
                  <a:srgbClr val="C00000"/>
                </a:solidFill>
              </a:rPr>
              <a:t>Continuous</a:t>
            </a:r>
          </a:p>
          <a:p>
            <a:pPr lvl="1"/>
            <a:r>
              <a:rPr lang="en-US" sz="2400" b="1" i="1" dirty="0" err="1">
                <a:solidFill>
                  <a:srgbClr val="C00000"/>
                </a:solidFill>
              </a:rPr>
              <a:t>Multiagent</a:t>
            </a:r>
            <a:endParaRPr lang="en-US" sz="2400" b="1" i="1" dirty="0">
              <a:solidFill>
                <a:srgbClr val="C00000"/>
              </a:solidFill>
            </a:endParaRPr>
          </a:p>
          <a:p>
            <a:pPr lvl="1"/>
            <a:r>
              <a:rPr lang="en-US" sz="2400" b="1" i="1" dirty="0">
                <a:solidFill>
                  <a:srgbClr val="C00000"/>
                </a:solidFill>
              </a:rPr>
              <a:t>Unknown Outcomes</a:t>
            </a:r>
            <a:endParaRPr lang="en-US" sz="3600" dirty="0"/>
          </a:p>
        </p:txBody>
      </p:sp>
    </p:spTree>
    <p:extLst>
      <p:ext uri="{BB962C8B-B14F-4D97-AF65-F5344CB8AC3E}">
        <p14:creationId xmlns:p14="http://schemas.microsoft.com/office/powerpoint/2010/main" val="130120669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3" name="Rectangle 3"/>
          <p:cNvSpPr>
            <a:spLocks noGrp="1" noChangeArrowheads="1"/>
          </p:cNvSpPr>
          <p:nvPr>
            <p:ph type="title"/>
          </p:nvPr>
        </p:nvSpPr>
        <p:spPr>
          <a:xfrm>
            <a:off x="2209800" y="609600"/>
            <a:ext cx="8382000" cy="457200"/>
          </a:xfrm>
        </p:spPr>
        <p:txBody>
          <a:bodyPr>
            <a:normAutofit fontScale="90000"/>
          </a:bodyPr>
          <a:lstStyle/>
          <a:p>
            <a:r>
              <a:rPr lang="en-US" sz="2800"/>
              <a:t>Environment Restrictions for Now</a:t>
            </a:r>
          </a:p>
        </p:txBody>
      </p:sp>
      <p:sp>
        <p:nvSpPr>
          <p:cNvPr id="5" name="Date Placeholder 4"/>
          <p:cNvSpPr>
            <a:spLocks noGrp="1"/>
          </p:cNvSpPr>
          <p:nvPr>
            <p:ph type="dt" sz="half" idx="10"/>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B7485354-8E09-4337-A48E-EC7E77BE6E58}" type="slidenum">
              <a:rPr lang="en-US" altLang="en-US" smtClean="0"/>
              <a:pPr>
                <a:defRPr/>
              </a:pPr>
              <a:t>29</a:t>
            </a:fld>
            <a:endParaRPr lang="en-US" altLang="en-US"/>
          </a:p>
        </p:txBody>
      </p:sp>
      <p:sp>
        <p:nvSpPr>
          <p:cNvPr id="3" name="Content Placeholder 2"/>
          <p:cNvSpPr>
            <a:spLocks noGrp="1"/>
          </p:cNvSpPr>
          <p:nvPr>
            <p:ph sz="half" idx="1"/>
          </p:nvPr>
        </p:nvSpPr>
        <p:spPr/>
        <p:txBody>
          <a:bodyPr/>
          <a:lstStyle/>
          <a:p>
            <a:r>
              <a:rPr lang="en-US" dirty="0"/>
              <a:t>We will assume environment is</a:t>
            </a:r>
          </a:p>
          <a:p>
            <a:pPr lvl="1"/>
            <a:r>
              <a:rPr lang="en-US" sz="2400" b="1" i="1" dirty="0">
                <a:solidFill>
                  <a:srgbClr val="C00000"/>
                </a:solidFill>
              </a:rPr>
              <a:t>Static</a:t>
            </a:r>
          </a:p>
          <a:p>
            <a:pPr lvl="1"/>
            <a:r>
              <a:rPr lang="en-US" sz="2400" b="1" i="1" dirty="0">
                <a:solidFill>
                  <a:srgbClr val="C00000"/>
                </a:solidFill>
              </a:rPr>
              <a:t>Fully Observable</a:t>
            </a:r>
          </a:p>
          <a:p>
            <a:pPr lvl="1"/>
            <a:r>
              <a:rPr lang="en-US" sz="2400" b="1" i="1" dirty="0">
                <a:solidFill>
                  <a:srgbClr val="C00000"/>
                </a:solidFill>
              </a:rPr>
              <a:t>Deterministic </a:t>
            </a:r>
          </a:p>
          <a:p>
            <a:pPr lvl="1"/>
            <a:r>
              <a:rPr lang="en-US" sz="2400" b="1" i="1" dirty="0">
                <a:solidFill>
                  <a:srgbClr val="C00000"/>
                </a:solidFill>
              </a:rPr>
              <a:t>Discrete</a:t>
            </a:r>
          </a:p>
          <a:p>
            <a:endParaRPr lang="en-US" sz="3600" dirty="0"/>
          </a:p>
        </p:txBody>
      </p:sp>
    </p:spTree>
    <p:extLst>
      <p:ext uri="{BB962C8B-B14F-4D97-AF65-F5344CB8AC3E}">
        <p14:creationId xmlns:p14="http://schemas.microsoft.com/office/powerpoint/2010/main" val="29869996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dirty="0"/>
              <a:t>Four views of Artificial Intelligence</a:t>
            </a:r>
          </a:p>
        </p:txBody>
      </p:sp>
      <p:sp>
        <p:nvSpPr>
          <p:cNvPr id="985091" name="Rectangle 3"/>
          <p:cNvSpPr>
            <a:spLocks noGrp="1" noChangeArrowheads="1"/>
          </p:cNvSpPr>
          <p:nvPr>
            <p:ph idx="1"/>
          </p:nvPr>
        </p:nvSpPr>
        <p:spPr/>
        <p:txBody>
          <a:bodyPr/>
          <a:lstStyle/>
          <a:p>
            <a:pPr>
              <a:buFont typeface="Symbol" pitchFamily="18" charset="2"/>
              <a:buNone/>
            </a:pPr>
            <a:r>
              <a:rPr lang="en-US" dirty="0"/>
              <a:t>In this course, we are going to focus </a:t>
            </a:r>
          </a:p>
          <a:p>
            <a:endParaRPr lang="en-US" dirty="0"/>
          </a:p>
          <a:p>
            <a:pPr>
              <a:buFont typeface="Symbol" pitchFamily="18" charset="2"/>
              <a:buNone/>
            </a:pPr>
            <a:r>
              <a:rPr lang="en-US" dirty="0"/>
              <a:t>	</a:t>
            </a:r>
          </a:p>
          <a:p>
            <a:pPr>
              <a:buFont typeface="Symbol" pitchFamily="18" charset="2"/>
              <a:buNone/>
            </a:pPr>
            <a:r>
              <a:rPr lang="en-US" dirty="0"/>
              <a:t>			</a:t>
            </a:r>
          </a:p>
          <a:p>
            <a:endParaRPr lang="en-US" dirty="0"/>
          </a:p>
          <a:p>
            <a:pPr>
              <a:buFont typeface="Symbol" pitchFamily="18" charset="2"/>
              <a:buNone/>
            </a:pPr>
            <a:endParaRPr lang="en-US" dirty="0"/>
          </a:p>
        </p:txBody>
      </p:sp>
      <p:sp>
        <p:nvSpPr>
          <p:cNvPr id="24579" name="Slide Number Placeholder 5"/>
          <p:cNvSpPr>
            <a:spLocks noGrp="1"/>
          </p:cNvSpPr>
          <p:nvPr>
            <p:ph type="sldNum" sz="quarter" idx="12"/>
          </p:nvPr>
        </p:nvSpPr>
        <p:spPr>
          <a:noFill/>
        </p:spPr>
        <p:txBody>
          <a:bodyPr/>
          <a:lstStyle/>
          <a:p>
            <a:fld id="{25453874-E987-4B17-A8D4-D3272E441769}" type="slidenum">
              <a:rPr lang="en-US" altLang="en-US" smtClean="0"/>
              <a:pPr/>
              <a:t>3</a:t>
            </a:fld>
            <a:r>
              <a:rPr lang="en-US" altLang="en-US" dirty="0"/>
              <a:t> </a:t>
            </a:r>
          </a:p>
        </p:txBody>
      </p:sp>
      <p:graphicFrame>
        <p:nvGraphicFramePr>
          <p:cNvPr id="2" name="Table 1">
            <a:extLst>
              <a:ext uri="{FF2B5EF4-FFF2-40B4-BE49-F238E27FC236}">
                <a16:creationId xmlns:a16="http://schemas.microsoft.com/office/drawing/2014/main" id="{C953065D-67FB-774E-9E66-8D93C381556E}"/>
              </a:ext>
            </a:extLst>
          </p:cNvPr>
          <p:cNvGraphicFramePr>
            <a:graphicFrameLocks noGrp="1"/>
          </p:cNvGraphicFramePr>
          <p:nvPr/>
        </p:nvGraphicFramePr>
        <p:xfrm>
          <a:off x="2333436" y="2664570"/>
          <a:ext cx="7086600" cy="1992453"/>
        </p:xfrm>
        <a:graphic>
          <a:graphicData uri="http://schemas.openxmlformats.org/drawingml/2006/table">
            <a:tbl>
              <a:tblPr/>
              <a:tblGrid>
                <a:gridCol w="3314700">
                  <a:extLst>
                    <a:ext uri="{9D8B030D-6E8A-4147-A177-3AD203B41FA5}">
                      <a16:colId xmlns:a16="http://schemas.microsoft.com/office/drawing/2014/main" val="2635214314"/>
                    </a:ext>
                  </a:extLst>
                </a:gridCol>
                <a:gridCol w="3771900">
                  <a:extLst>
                    <a:ext uri="{9D8B030D-6E8A-4147-A177-3AD203B41FA5}">
                      <a16:colId xmlns:a16="http://schemas.microsoft.com/office/drawing/2014/main" val="3542027404"/>
                    </a:ext>
                  </a:extLst>
                </a:gridCol>
              </a:tblGrid>
              <a:tr h="97804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lang="en-US" sz="2000" b="1" dirty="0"/>
                        <a:t>Thinking humanly</a:t>
                      </a:r>
                      <a:endParaRPr kumimoji="0" lang="en-US" sz="2000" b="1"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defRPr/>
                      </a:pPr>
                      <a:r>
                        <a:rPr lang="en-US" sz="2000" b="1" dirty="0"/>
                        <a:t>Thinking rationally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3691727"/>
                  </a:ext>
                </a:extLst>
              </a:tr>
              <a:tr h="1014413">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lang="en-US" sz="2000" b="1" dirty="0"/>
                        <a:t>Acting humanly</a:t>
                      </a:r>
                      <a:endParaRPr kumimoji="0" lang="en-US" sz="2000" b="1"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defRPr/>
                      </a:pPr>
                      <a:r>
                        <a:rPr lang="en-US" sz="2000" b="1" dirty="0"/>
                        <a:t>Acting rationally </a:t>
                      </a:r>
                      <a:endParaRPr kumimoji="0" lang="en-US" sz="2000" b="1"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3686933932"/>
                  </a:ext>
                </a:extLst>
              </a:tr>
            </a:tbl>
          </a:graphicData>
        </a:graphic>
      </p:graphicFrame>
    </p:spTree>
    <p:extLst>
      <p:ext uri="{BB962C8B-B14F-4D97-AF65-F5344CB8AC3E}">
        <p14:creationId xmlns:p14="http://schemas.microsoft.com/office/powerpoint/2010/main" val="6281364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p:txBody>
          <a:bodyPr/>
          <a:lstStyle/>
          <a:p>
            <a:r>
              <a:rPr lang="en-US"/>
              <a:t>Problem Solving Agents &amp;</a:t>
            </a:r>
            <a:br>
              <a:rPr lang="en-US"/>
            </a:br>
            <a:r>
              <a:rPr lang="en-US"/>
              <a:t>Problem Formulation</a:t>
            </a:r>
          </a:p>
        </p:txBody>
      </p:sp>
      <p:sp>
        <p:nvSpPr>
          <p:cNvPr id="33797" name="Rectangle 5"/>
          <p:cNvSpPr>
            <a:spLocks noGrp="1" noChangeArrowheads="1"/>
          </p:cNvSpPr>
          <p:nvPr>
            <p:ph type="body" idx="1"/>
          </p:nvPr>
        </p:nvSpPr>
        <p:spPr/>
        <p:txBody>
          <a:bodyPr/>
          <a:lstStyle/>
          <a:p>
            <a:r>
              <a:rPr lang="en-US" dirty="0"/>
              <a:t>AIMA 3.1-3.2</a:t>
            </a:r>
          </a:p>
          <a:p>
            <a:endParaRPr lang="en-US" dirty="0"/>
          </a:p>
        </p:txBody>
      </p:sp>
      <p:sp>
        <p:nvSpPr>
          <p:cNvPr id="5" name="Slide Number Placeholder 4"/>
          <p:cNvSpPr>
            <a:spLocks noGrp="1"/>
          </p:cNvSpPr>
          <p:nvPr>
            <p:ph type="sldNum" sz="quarter" idx="12"/>
          </p:nvPr>
        </p:nvSpPr>
        <p:spPr/>
        <p:txBody>
          <a:bodyPr/>
          <a:lstStyle/>
          <a:p>
            <a:pPr>
              <a:defRPr/>
            </a:pPr>
            <a:fld id="{0F1879BB-68E0-45BF-B81B-611A52C6D217}" type="slidenum">
              <a:rPr lang="en-US" altLang="en-US" smtClean="0"/>
              <a:pPr>
                <a:defRPr/>
              </a:pPr>
              <a:t>30</a:t>
            </a:fld>
            <a:endParaRPr lang="en-US" altLang="en-US"/>
          </a:p>
        </p:txBody>
      </p:sp>
    </p:spTree>
    <p:extLst>
      <p:ext uri="{BB962C8B-B14F-4D97-AF65-F5344CB8AC3E}">
        <p14:creationId xmlns:p14="http://schemas.microsoft.com/office/powerpoint/2010/main" val="4136404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347" y="1272241"/>
            <a:ext cx="347345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2"/>
          <p:cNvSpPr>
            <a:spLocks noGrp="1" noChangeArrowheads="1"/>
          </p:cNvSpPr>
          <p:nvPr>
            <p:ph type="title"/>
          </p:nvPr>
        </p:nvSpPr>
        <p:spPr/>
        <p:txBody>
          <a:bodyPr/>
          <a:lstStyle/>
          <a:p>
            <a:r>
              <a:rPr lang="en-US"/>
              <a:t>Example search problem: 8-puzzle</a:t>
            </a:r>
          </a:p>
        </p:txBody>
      </p:sp>
      <p:sp>
        <p:nvSpPr>
          <p:cNvPr id="37895" name="Rectangle 3"/>
          <p:cNvSpPr>
            <a:spLocks noGrp="1" noChangeArrowheads="1"/>
          </p:cNvSpPr>
          <p:nvPr>
            <p:ph type="body" idx="1"/>
          </p:nvPr>
        </p:nvSpPr>
        <p:spPr>
          <a:xfrm>
            <a:off x="2209800" y="1295400"/>
            <a:ext cx="8229600" cy="4572000"/>
          </a:xfrm>
        </p:spPr>
        <p:txBody>
          <a:bodyPr/>
          <a:lstStyle/>
          <a:p>
            <a:r>
              <a:rPr lang="en-US"/>
              <a:t>Formulate </a:t>
            </a:r>
            <a:r>
              <a:rPr lang="en-US" i="1">
                <a:solidFill>
                  <a:schemeClr val="accent2"/>
                </a:solidFill>
              </a:rPr>
              <a:t>goal</a:t>
            </a:r>
            <a:endParaRPr lang="en-US"/>
          </a:p>
          <a:p>
            <a:pPr lvl="1"/>
            <a:r>
              <a:rPr lang="en-US" sz="2100"/>
              <a:t>Pieces to end up </a:t>
            </a:r>
            <a:br>
              <a:rPr lang="en-US" sz="2100"/>
            </a:br>
            <a:r>
              <a:rPr lang="en-US" sz="2100"/>
              <a:t>in order </a:t>
            </a:r>
            <a:br>
              <a:rPr lang="en-US" sz="2100"/>
            </a:br>
            <a:r>
              <a:rPr lang="en-US" sz="2100"/>
              <a:t>as shown…</a:t>
            </a:r>
          </a:p>
          <a:p>
            <a:pPr lvl="1"/>
            <a:endParaRPr lang="en-US" sz="2100"/>
          </a:p>
          <a:p>
            <a:pPr marL="457200" lvl="1" indent="0">
              <a:buNone/>
            </a:pPr>
            <a:endParaRPr lang="en-US" sz="2100"/>
          </a:p>
          <a:p>
            <a:r>
              <a:rPr lang="en-US"/>
              <a:t>Formulate </a:t>
            </a:r>
            <a:r>
              <a:rPr lang="en-US" i="1">
                <a:solidFill>
                  <a:schemeClr val="accent2"/>
                </a:solidFill>
              </a:rPr>
              <a:t>search</a:t>
            </a:r>
            <a:r>
              <a:rPr lang="en-US"/>
              <a:t> </a:t>
            </a:r>
            <a:r>
              <a:rPr lang="en-US" i="1">
                <a:solidFill>
                  <a:schemeClr val="accent2"/>
                </a:solidFill>
              </a:rPr>
              <a:t>problem</a:t>
            </a:r>
            <a:endParaRPr lang="en-US"/>
          </a:p>
          <a:p>
            <a:pPr lvl="1"/>
            <a:r>
              <a:rPr lang="en-US" sz="2100" b="1" i="1"/>
              <a:t>States: </a:t>
            </a:r>
            <a:r>
              <a:rPr lang="en-US" sz="2100"/>
              <a:t>configurations of the puzzle (9! configurations)</a:t>
            </a:r>
          </a:p>
          <a:p>
            <a:pPr lvl="1"/>
            <a:r>
              <a:rPr lang="en-US" sz="2100" b="1" i="1"/>
              <a:t>Actions</a:t>
            </a:r>
            <a:r>
              <a:rPr lang="en-US" sz="2100"/>
              <a:t>: Move one of the movable pieces (≤4 possible)</a:t>
            </a:r>
          </a:p>
          <a:p>
            <a:pPr lvl="1"/>
            <a:r>
              <a:rPr lang="en-US" sz="2100" b="1" i="1"/>
              <a:t>Performance</a:t>
            </a:r>
            <a:r>
              <a:rPr lang="en-US" sz="2100"/>
              <a:t> </a:t>
            </a:r>
            <a:r>
              <a:rPr lang="en-US" sz="2100" b="1" i="1"/>
              <a:t>measure</a:t>
            </a:r>
            <a:r>
              <a:rPr lang="en-US" sz="2100"/>
              <a:t>: minimize total moves</a:t>
            </a:r>
          </a:p>
          <a:p>
            <a:pPr lvl="1"/>
            <a:endParaRPr lang="en-US" sz="2100"/>
          </a:p>
          <a:p>
            <a:r>
              <a:rPr lang="en-US"/>
              <a:t>Find </a:t>
            </a:r>
            <a:r>
              <a:rPr lang="en-US" i="1">
                <a:solidFill>
                  <a:schemeClr val="accent2"/>
                </a:solidFill>
              </a:rPr>
              <a:t>solution</a:t>
            </a:r>
            <a:endParaRPr lang="en-US"/>
          </a:p>
          <a:p>
            <a:pPr lvl="1"/>
            <a:r>
              <a:rPr lang="en-US" sz="2100"/>
              <a:t>Sequence of pieces moved:  3,1,6,3,1,…</a:t>
            </a:r>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31</a:t>
            </a:fld>
            <a:endParaRPr lang="en-US" altLang="en-US"/>
          </a:p>
        </p:txBody>
      </p:sp>
      <p:pic>
        <p:nvPicPr>
          <p:cNvPr id="1026" name="Picture 2" descr="http://ecx.images-amazon.com/images/I/51VwqjAi1UL.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91601" y="228600"/>
            <a:ext cx="1562101"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89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297000"/>
            <a:ext cx="7580074" cy="4570401"/>
          </a:xfrm>
          <a:prstGeom prst="rect">
            <a:avLst/>
          </a:prstGeom>
        </p:spPr>
      </p:pic>
      <p:sp>
        <p:nvSpPr>
          <p:cNvPr id="26629"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6630" name="Rectangle 2"/>
          <p:cNvSpPr>
            <a:spLocks noGrp="1" noChangeArrowheads="1"/>
          </p:cNvSpPr>
          <p:nvPr>
            <p:ph type="title"/>
          </p:nvPr>
        </p:nvSpPr>
        <p:spPr>
          <a:xfrm>
            <a:off x="2209800" y="228600"/>
            <a:ext cx="7772400" cy="838200"/>
          </a:xfrm>
        </p:spPr>
        <p:txBody>
          <a:bodyPr>
            <a:normAutofit fontScale="90000"/>
          </a:bodyPr>
          <a:lstStyle/>
          <a:p>
            <a:r>
              <a:rPr lang="en-US"/>
              <a:t>Example search problem: </a:t>
            </a:r>
            <a:br>
              <a:rPr lang="en-US"/>
            </a:br>
            <a:r>
              <a:rPr lang="en-US"/>
              <a:t>holiday in Romania</a:t>
            </a:r>
          </a:p>
        </p:txBody>
      </p:sp>
      <p:sp>
        <p:nvSpPr>
          <p:cNvPr id="26632" name="Line 4"/>
          <p:cNvSpPr>
            <a:spLocks noChangeShapeType="1"/>
          </p:cNvSpPr>
          <p:nvPr/>
        </p:nvSpPr>
        <p:spPr bwMode="auto">
          <a:xfrm flipV="1">
            <a:off x="2209800" y="2682086"/>
            <a:ext cx="838200" cy="4572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3" name="Text Box 5"/>
          <p:cNvSpPr txBox="1">
            <a:spLocks noChangeArrowheads="1"/>
          </p:cNvSpPr>
          <p:nvPr/>
        </p:nvSpPr>
        <p:spPr bwMode="auto">
          <a:xfrm>
            <a:off x="1483620" y="3055148"/>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are here</a:t>
            </a:r>
          </a:p>
        </p:txBody>
      </p:sp>
      <p:sp>
        <p:nvSpPr>
          <p:cNvPr id="26634" name="Line 6"/>
          <p:cNvSpPr>
            <a:spLocks noChangeShapeType="1"/>
          </p:cNvSpPr>
          <p:nvPr/>
        </p:nvSpPr>
        <p:spPr bwMode="auto">
          <a:xfrm flipH="1" flipV="1">
            <a:off x="7734300" y="5230431"/>
            <a:ext cx="609600" cy="685800"/>
          </a:xfrm>
          <a:prstGeom prst="line">
            <a:avLst/>
          </a:prstGeom>
          <a:noFill/>
          <a:ln w="53975">
            <a:solidFill>
              <a:srgbClr val="3366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6635" name="Text Box 7"/>
          <p:cNvSpPr txBox="1">
            <a:spLocks noChangeArrowheads="1"/>
          </p:cNvSpPr>
          <p:nvPr/>
        </p:nvSpPr>
        <p:spPr bwMode="auto">
          <a:xfrm>
            <a:off x="8039100" y="5840031"/>
            <a:ext cx="1447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r>
              <a:rPr lang="en-US" sz="1800" dirty="0"/>
              <a:t>You need to be here</a:t>
            </a:r>
          </a:p>
        </p:txBody>
      </p:sp>
      <p:pic>
        <p:nvPicPr>
          <p:cNvPr id="2663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6476" y="-28646"/>
            <a:ext cx="2041525"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1" y="1230314"/>
            <a:ext cx="171291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a:xfrm>
            <a:off x="8189913" y="6241895"/>
            <a:ext cx="1905000" cy="457200"/>
          </a:xfrm>
        </p:spPr>
        <p:txBody>
          <a:bodyPr/>
          <a:lstStyle/>
          <a:p>
            <a:pPr>
              <a:defRPr/>
            </a:pPr>
            <a:fld id="{1A8A179A-356C-4639-9535-0DE21556AF82}" type="slidenum">
              <a:rPr lang="en-US" altLang="en-US" smtClean="0"/>
              <a:pPr>
                <a:defRPr/>
              </a:pPr>
              <a:t>32</a:t>
            </a:fld>
            <a:endParaRPr lang="en-US" alt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164822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2"/>
          <p:cNvSpPr>
            <a:spLocks noGrp="1" noChangeArrowheads="1"/>
          </p:cNvSpPr>
          <p:nvPr>
            <p:ph type="title"/>
          </p:nvPr>
        </p:nvSpPr>
        <p:spPr/>
        <p:txBody>
          <a:bodyPr/>
          <a:lstStyle/>
          <a:p>
            <a:r>
              <a:rPr lang="en-US" dirty="0"/>
              <a:t>Holiday in Romania</a:t>
            </a:r>
          </a:p>
        </p:txBody>
      </p:sp>
      <p:sp>
        <p:nvSpPr>
          <p:cNvPr id="27655" name="Rectangle 3"/>
          <p:cNvSpPr>
            <a:spLocks noGrp="1" noChangeArrowheads="1"/>
          </p:cNvSpPr>
          <p:nvPr>
            <p:ph type="body" idx="1"/>
          </p:nvPr>
        </p:nvSpPr>
        <p:spPr/>
        <p:txBody>
          <a:bodyPr/>
          <a:lstStyle/>
          <a:p>
            <a:r>
              <a:rPr lang="en-US" dirty="0"/>
              <a:t>On holiday in Romania; currently in Arad</a:t>
            </a:r>
          </a:p>
          <a:p>
            <a:pPr lvl="1"/>
            <a:r>
              <a:rPr lang="en-US" sz="2100" dirty="0"/>
              <a:t>Flight leaves tomorrow from Bucharest</a:t>
            </a:r>
          </a:p>
          <a:p>
            <a:r>
              <a:rPr lang="en-US" dirty="0"/>
              <a:t>Formulate </a:t>
            </a:r>
            <a:r>
              <a:rPr lang="en-US" i="1" dirty="0">
                <a:solidFill>
                  <a:schemeClr val="accent2"/>
                </a:solidFill>
              </a:rPr>
              <a:t>goal</a:t>
            </a:r>
            <a:endParaRPr lang="en-US" dirty="0"/>
          </a:p>
          <a:p>
            <a:pPr lvl="1"/>
            <a:r>
              <a:rPr lang="en-US" sz="2100" dirty="0"/>
              <a:t>Be in Bucharest</a:t>
            </a:r>
          </a:p>
          <a:p>
            <a:r>
              <a:rPr lang="en-US" dirty="0"/>
              <a:t>Formulate </a:t>
            </a:r>
            <a:r>
              <a:rPr lang="en-US" i="1" dirty="0">
                <a:solidFill>
                  <a:schemeClr val="accent2"/>
                </a:solidFill>
              </a:rPr>
              <a:t>search</a:t>
            </a:r>
            <a:r>
              <a:rPr lang="en-US" dirty="0"/>
              <a:t> </a:t>
            </a:r>
            <a:r>
              <a:rPr lang="en-US" i="1" dirty="0">
                <a:solidFill>
                  <a:schemeClr val="accent2"/>
                </a:solidFill>
              </a:rPr>
              <a:t>problem</a:t>
            </a:r>
            <a:endParaRPr lang="en-US" dirty="0"/>
          </a:p>
          <a:p>
            <a:pPr lvl="1"/>
            <a:r>
              <a:rPr lang="en-US" sz="2100" dirty="0"/>
              <a:t>States: various cities</a:t>
            </a:r>
          </a:p>
          <a:p>
            <a:pPr lvl="1"/>
            <a:r>
              <a:rPr lang="en-US" sz="2100" dirty="0"/>
              <a:t>Actions: drive between cities</a:t>
            </a:r>
          </a:p>
          <a:p>
            <a:pPr lvl="1"/>
            <a:r>
              <a:rPr lang="en-US" sz="2100" dirty="0"/>
              <a:t>Performance measure: minimize travel time / distance</a:t>
            </a:r>
          </a:p>
          <a:p>
            <a:r>
              <a:rPr lang="en-US" dirty="0"/>
              <a:t>Find </a:t>
            </a:r>
            <a:r>
              <a:rPr lang="en-US" i="1" dirty="0">
                <a:solidFill>
                  <a:schemeClr val="accent2"/>
                </a:solidFill>
              </a:rPr>
              <a:t>solution</a:t>
            </a:r>
            <a:endParaRPr lang="en-US" dirty="0"/>
          </a:p>
          <a:p>
            <a:pPr lvl="1"/>
            <a:r>
              <a:rPr lang="en-US" sz="2100" dirty="0"/>
              <a:t>Sequence of cities; e.g. Arad, Sibiu, </a:t>
            </a:r>
            <a:r>
              <a:rPr lang="en-US" sz="2100" dirty="0" err="1"/>
              <a:t>Fagaras</a:t>
            </a:r>
            <a:r>
              <a:rPr lang="en-US" sz="2100" dirty="0"/>
              <a:t>, Bucharest, …</a:t>
            </a: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33</a:t>
            </a:fld>
            <a:endParaRPr lang="en-US" altLang="en-US"/>
          </a:p>
        </p:txBody>
      </p:sp>
    </p:spTree>
    <p:extLst>
      <p:ext uri="{BB962C8B-B14F-4D97-AF65-F5344CB8AC3E}">
        <p14:creationId xmlns:p14="http://schemas.microsoft.com/office/powerpoint/2010/main" val="1854510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More formally, a problem is defined by:</a:t>
            </a:r>
          </a:p>
        </p:txBody>
      </p:sp>
      <p:sp>
        <p:nvSpPr>
          <p:cNvPr id="38919" name="Rectangle 3"/>
          <p:cNvSpPr>
            <a:spLocks noGrp="1" noChangeArrowheads="1"/>
          </p:cNvSpPr>
          <p:nvPr>
            <p:ph type="body" idx="1"/>
          </p:nvPr>
        </p:nvSpPr>
        <p:spPr>
          <a:xfrm>
            <a:off x="2209800" y="1260476"/>
            <a:ext cx="7772400" cy="4824413"/>
          </a:xfrm>
        </p:spPr>
        <p:txBody>
          <a:bodyPr>
            <a:normAutofit lnSpcReduction="10000"/>
          </a:bodyPr>
          <a:lstStyle/>
          <a:p>
            <a:pPr marL="914400" lvl="1" indent="-457200">
              <a:spcBef>
                <a:spcPts val="300"/>
              </a:spcBef>
              <a:buFontTx/>
              <a:buAutoNum type="arabicPeriod"/>
            </a:pPr>
            <a:r>
              <a:rPr lang="en-US" i="1" dirty="0">
                <a:solidFill>
                  <a:schemeClr val="accent2"/>
                </a:solidFill>
              </a:rPr>
              <a:t>States</a:t>
            </a:r>
            <a:r>
              <a:rPr lang="en-US" dirty="0"/>
              <a:t>: a set </a:t>
            </a:r>
            <a:r>
              <a:rPr lang="en-US" b="1" i="1" dirty="0">
                <a:latin typeface="Times" pitchFamily="18" charset="0"/>
                <a:cs typeface="Times" pitchFamily="18" charset="0"/>
              </a:rPr>
              <a:t>S</a:t>
            </a:r>
          </a:p>
          <a:p>
            <a:pPr marL="914400" lvl="1" indent="-457200">
              <a:spcBef>
                <a:spcPts val="300"/>
              </a:spcBef>
              <a:buFontTx/>
              <a:buAutoNum type="arabicPeriod"/>
            </a:pPr>
            <a:endParaRPr lang="en-US" sz="200" b="1" i="1" dirty="0">
              <a:latin typeface="Times" pitchFamily="18" charset="0"/>
              <a:cs typeface="Times" pitchFamily="18" charset="0"/>
            </a:endParaRPr>
          </a:p>
          <a:p>
            <a:pPr marL="914400" lvl="1" indent="-457200">
              <a:spcBef>
                <a:spcPts val="300"/>
              </a:spcBef>
              <a:buFontTx/>
              <a:buAutoNum type="arabicPeriod"/>
            </a:pPr>
            <a:r>
              <a:rPr lang="en-US" i="1" dirty="0"/>
              <a:t>A</a:t>
            </a:r>
            <a:r>
              <a:rPr lang="en-US" dirty="0"/>
              <a:t>n </a:t>
            </a:r>
            <a:r>
              <a:rPr lang="en-US" i="1" dirty="0">
                <a:solidFill>
                  <a:schemeClr val="accent2"/>
                </a:solidFill>
              </a:rPr>
              <a:t>initial state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dirty="0" err="1">
                <a:latin typeface="Times" pitchFamily="18" charset="0"/>
                <a:cs typeface="Times" pitchFamily="18" charset="0"/>
                <a:sym typeface="Symbol"/>
              </a:rPr>
              <a:t></a:t>
            </a:r>
            <a:r>
              <a:rPr lang="en-US" b="1" i="1" dirty="0" err="1">
                <a:latin typeface="Times" pitchFamily="18" charset="0"/>
                <a:cs typeface="Times" pitchFamily="18" charset="0"/>
              </a:rPr>
              <a:t>S</a:t>
            </a:r>
            <a:endParaRPr lang="en-US" b="1" i="1" dirty="0">
              <a:latin typeface="Times" pitchFamily="18" charset="0"/>
              <a:cs typeface="Times" pitchFamily="18" charset="0"/>
            </a:endParaRPr>
          </a:p>
          <a:p>
            <a:pPr marL="914400" lvl="1" indent="-457200">
              <a:spcBef>
                <a:spcPts val="300"/>
              </a:spcBef>
              <a:buFontTx/>
              <a:buAutoNum type="arabicPeriod"/>
            </a:pPr>
            <a:r>
              <a:rPr lang="en-US" i="1" dirty="0">
                <a:solidFill>
                  <a:schemeClr val="accent2"/>
                </a:solidFill>
              </a:rPr>
              <a:t>Actions</a:t>
            </a:r>
            <a:r>
              <a:rPr lang="en-US" i="1" dirty="0"/>
              <a:t>: a </a:t>
            </a:r>
            <a:r>
              <a:rPr lang="en-US" i="1" dirty="0">
                <a:solidFill>
                  <a:schemeClr val="accent2"/>
                </a:solidFill>
              </a:rPr>
              <a:t>set </a:t>
            </a:r>
            <a:r>
              <a:rPr lang="en-US" b="1" i="1" dirty="0">
                <a:latin typeface="Times" pitchFamily="18" charset="0"/>
                <a:cs typeface="Times" pitchFamily="18" charset="0"/>
              </a:rPr>
              <a:t>A</a:t>
            </a:r>
          </a:p>
          <a:p>
            <a:pPr marL="857250" lvl="2" indent="0">
              <a:spcBef>
                <a:spcPts val="300"/>
              </a:spcBef>
              <a:buNone/>
            </a:pP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s Actions(s) </a:t>
            </a:r>
            <a:r>
              <a:rPr lang="en-US" i="1" dirty="0"/>
              <a:t>= the set of actions that can be executed in </a:t>
            </a:r>
            <a:r>
              <a:rPr lang="en-US" b="1" i="1" dirty="0">
                <a:latin typeface="Times" pitchFamily="18" charset="0"/>
                <a:cs typeface="Times" pitchFamily="18" charset="0"/>
              </a:rPr>
              <a:t>s</a:t>
            </a:r>
            <a:r>
              <a:rPr lang="en-US" i="1" dirty="0"/>
              <a:t>, 			that are </a:t>
            </a:r>
            <a:r>
              <a:rPr lang="en-US" i="1" dirty="0">
                <a:solidFill>
                  <a:schemeClr val="accent2"/>
                </a:solidFill>
              </a:rPr>
              <a:t>applicable</a:t>
            </a:r>
            <a:r>
              <a:rPr lang="en-US" dirty="0"/>
              <a:t> in </a:t>
            </a:r>
            <a:r>
              <a:rPr lang="en-US" b="1" i="1" dirty="0">
                <a:latin typeface="Times" pitchFamily="18" charset="0"/>
                <a:cs typeface="Times" pitchFamily="18" charset="0"/>
              </a:rPr>
              <a:t>s</a:t>
            </a:r>
            <a:r>
              <a:rPr lang="en-US" dirty="0"/>
              <a:t>.</a:t>
            </a:r>
          </a:p>
          <a:p>
            <a:pPr marL="914400" lvl="1" indent="-457200">
              <a:spcBef>
                <a:spcPts val="300"/>
              </a:spcBef>
              <a:buFontTx/>
              <a:buAutoNum type="arabicPeriod"/>
            </a:pPr>
            <a:r>
              <a:rPr lang="en-US" i="1" dirty="0">
                <a:solidFill>
                  <a:schemeClr val="accent2"/>
                </a:solidFill>
              </a:rPr>
              <a:t>Transition Model</a:t>
            </a:r>
            <a:r>
              <a:rPr lang="en-US" i="1" dirty="0"/>
              <a:t>: </a:t>
            </a:r>
            <a:r>
              <a:rPr lang="en-US" b="1" i="1" dirty="0">
                <a:latin typeface="Times" pitchFamily="18" charset="0"/>
                <a:cs typeface="Times" pitchFamily="18" charset="0"/>
                <a:sym typeface="Symbol" pitchFamily="18" charset="2"/>
              </a:rPr>
              <a:t> s </a:t>
            </a:r>
            <a:r>
              <a:rPr lang="en-US" b="1" i="1" dirty="0" err="1">
                <a:latin typeface="Times" pitchFamily="18" charset="0"/>
                <a:cs typeface="Times" pitchFamily="18" charset="0"/>
                <a:sym typeface="Symbol" pitchFamily="18" charset="2"/>
              </a:rPr>
              <a:t>a</a:t>
            </a:r>
            <a:r>
              <a:rPr lang="en-US" b="1" i="1" dirty="0" err="1">
                <a:latin typeface="Times" pitchFamily="18" charset="0"/>
                <a:cs typeface="Times" pitchFamily="18" charset="0"/>
                <a:sym typeface="Symbol"/>
              </a:rPr>
              <a:t>Actions</a:t>
            </a:r>
            <a:r>
              <a:rPr lang="en-US" b="1" i="1" dirty="0">
                <a:latin typeface="Times" pitchFamily="18" charset="0"/>
                <a:cs typeface="Times" pitchFamily="18" charset="0"/>
                <a:sym typeface="Symbol"/>
              </a:rPr>
              <a:t>(s)</a:t>
            </a:r>
            <a:r>
              <a:rPr lang="en-US" b="1" i="1" dirty="0">
                <a:latin typeface="Times" pitchFamily="18" charset="0"/>
                <a:cs typeface="Times" pitchFamily="18" charset="0"/>
                <a:sym typeface="Symbol" pitchFamily="18" charset="2"/>
              </a:rPr>
              <a:t> </a:t>
            </a:r>
            <a:r>
              <a:rPr lang="en-US" b="1" i="1" dirty="0">
                <a:latin typeface="Times" pitchFamily="18" charset="0"/>
                <a:cs typeface="Times" pitchFamily="18" charset="0"/>
              </a:rPr>
              <a:t>Result(s, a)</a:t>
            </a:r>
            <a:r>
              <a:rPr lang="en-US" i="1" dirty="0">
                <a:latin typeface="Times" pitchFamily="18" charset="0"/>
                <a:cs typeface="Times" pitchFamily="18" charset="0"/>
              </a:rPr>
              <a:t> </a:t>
            </a:r>
            <a:r>
              <a:rPr lang="en-US" i="1" dirty="0">
                <a:sym typeface="Symbol" pitchFamily="18" charset="2"/>
              </a:rPr>
              <a:t> </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r</a:t>
            </a:r>
            <a:r>
              <a:rPr lang="en-US" b="1" i="1" dirty="0">
                <a:latin typeface="Times" pitchFamily="18" charset="0"/>
                <a:cs typeface="Times" pitchFamily="18" charset="0"/>
              </a:rPr>
              <a:t> </a:t>
            </a:r>
          </a:p>
          <a:p>
            <a:pPr marL="914400" lvl="2" indent="0">
              <a:spcBef>
                <a:spcPts val="300"/>
              </a:spcBef>
              <a:buNone/>
            </a:pPr>
            <a:r>
              <a:rPr lang="en-US" b="1" i="1" dirty="0" err="1">
                <a:latin typeface="Times" pitchFamily="18" charset="0"/>
                <a:cs typeface="Times" pitchFamily="18" charset="0"/>
              </a:rPr>
              <a:t>s</a:t>
            </a:r>
            <a:r>
              <a:rPr lang="en-US" i="1" baseline="-25000" dirty="0" err="1"/>
              <a:t>r</a:t>
            </a:r>
            <a:r>
              <a:rPr lang="en-US" i="1" dirty="0"/>
              <a:t> is called a </a:t>
            </a:r>
            <a:r>
              <a:rPr lang="en-US" i="1" dirty="0">
                <a:solidFill>
                  <a:srgbClr val="0000FF"/>
                </a:solidFill>
              </a:rPr>
              <a:t>successor </a:t>
            </a:r>
            <a:r>
              <a:rPr lang="en-US" i="1" dirty="0"/>
              <a:t>of</a:t>
            </a:r>
            <a:r>
              <a:rPr lang="en-US" i="1" dirty="0">
                <a:solidFill>
                  <a:srgbClr val="0000FF"/>
                </a:solidFill>
              </a:rPr>
              <a:t> </a:t>
            </a:r>
            <a:r>
              <a:rPr lang="en-US" b="1" i="1" dirty="0">
                <a:latin typeface="Times" pitchFamily="18" charset="0"/>
                <a:cs typeface="Times" pitchFamily="18" charset="0"/>
              </a:rPr>
              <a:t>s </a:t>
            </a:r>
          </a:p>
          <a:p>
            <a:pPr marL="914400" lvl="2" indent="0">
              <a:spcBef>
                <a:spcPts val="300"/>
              </a:spcBef>
              <a:buNone/>
            </a:pPr>
            <a:r>
              <a:rPr lang="en-US" b="1" i="1" dirty="0">
                <a:latin typeface="Times" pitchFamily="18" charset="0"/>
                <a:cs typeface="Times" pitchFamily="18" charset="0"/>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a:t>
            </a:r>
            <a:r>
              <a:rPr lang="en-US" b="1" i="1" dirty="0">
                <a:latin typeface="Times" pitchFamily="18" charset="0"/>
                <a:cs typeface="Times" pitchFamily="18" charset="0"/>
                <a:sym typeface="Symbol"/>
              </a:rPr>
              <a:t></a:t>
            </a:r>
            <a:r>
              <a:rPr lang="en-US" i="1" dirty="0">
                <a:solidFill>
                  <a:schemeClr val="accent2"/>
                </a:solidFill>
              </a:rPr>
              <a:t> </a:t>
            </a:r>
            <a:r>
              <a:rPr lang="en-US" b="1" i="1" dirty="0">
                <a:latin typeface="Times" pitchFamily="18" charset="0"/>
                <a:cs typeface="Times" pitchFamily="18" charset="0"/>
              </a:rPr>
              <a:t>Successors</a:t>
            </a:r>
            <a:r>
              <a:rPr lang="en-US" i="1" dirty="0">
                <a:solidFill>
                  <a:schemeClr val="accent2"/>
                </a:solidFill>
              </a:rPr>
              <a:t>(</a:t>
            </a:r>
            <a:r>
              <a:rPr lang="en-US" b="1" i="1" dirty="0" err="1">
                <a:latin typeface="Times" pitchFamily="18" charset="0"/>
                <a:cs typeface="Times" pitchFamily="18" charset="0"/>
              </a:rPr>
              <a:t>s</a:t>
            </a:r>
            <a:r>
              <a:rPr lang="en-US" b="1" i="1" baseline="-25000" dirty="0" err="1">
                <a:latin typeface="Times" pitchFamily="18" charset="0"/>
                <a:cs typeface="Times" pitchFamily="18" charset="0"/>
              </a:rPr>
              <a:t>i</a:t>
            </a:r>
            <a:r>
              <a:rPr lang="en-US" b="1" i="1" baseline="-25000" dirty="0">
                <a:latin typeface="Times" pitchFamily="18" charset="0"/>
                <a:cs typeface="Times" pitchFamily="18" charset="0"/>
              </a:rPr>
              <a:t> </a:t>
            </a:r>
            <a:r>
              <a:rPr lang="en-US" b="1" i="1" dirty="0">
                <a:latin typeface="Times" pitchFamily="18" charset="0"/>
                <a:cs typeface="Times" pitchFamily="18" charset="0"/>
              </a:rPr>
              <a:t>)* </a:t>
            </a:r>
            <a:r>
              <a:rPr lang="en-US" i="1" dirty="0">
                <a:solidFill>
                  <a:schemeClr val="accent2"/>
                </a:solidFill>
              </a:rPr>
              <a:t>= state space</a:t>
            </a:r>
          </a:p>
          <a:p>
            <a:pPr marL="914400" lvl="1" indent="-457200">
              <a:spcBef>
                <a:spcPts val="300"/>
              </a:spcBef>
              <a:buFontTx/>
              <a:buAutoNum type="arabicPeriod"/>
            </a:pPr>
            <a:r>
              <a:rPr lang="en-US" i="1" dirty="0">
                <a:solidFill>
                  <a:schemeClr val="accent2"/>
                </a:solidFill>
              </a:rPr>
              <a:t>Path cost (</a:t>
            </a:r>
            <a:r>
              <a:rPr lang="en-US" i="1" dirty="0"/>
              <a:t>Performance Measure)</a:t>
            </a:r>
            <a:r>
              <a:rPr lang="en-US" i="1" dirty="0">
                <a:solidFill>
                  <a:schemeClr val="accent2"/>
                </a:solidFill>
              </a:rPr>
              <a:t>: </a:t>
            </a:r>
            <a:r>
              <a:rPr lang="en-US" dirty="0"/>
              <a:t>Must be additive</a:t>
            </a:r>
          </a:p>
          <a:p>
            <a:pPr marL="914400" lvl="2" indent="0">
              <a:spcBef>
                <a:spcPts val="300"/>
              </a:spcBef>
              <a:buNone/>
            </a:pPr>
            <a:r>
              <a:rPr lang="en-US" dirty="0"/>
              <a:t>e.g. sum of distances, number of actions executed, …</a:t>
            </a:r>
          </a:p>
          <a:p>
            <a:pPr marL="914400" lvl="2" indent="0">
              <a:spcBef>
                <a:spcPts val="300"/>
              </a:spcBef>
              <a:buNone/>
            </a:pPr>
            <a:r>
              <a:rPr lang="en-US" b="1" i="1" dirty="0">
                <a:latin typeface="Times" pitchFamily="18" charset="0"/>
                <a:cs typeface="Times" pitchFamily="18" charset="0"/>
              </a:rPr>
              <a:t>c(</a:t>
            </a:r>
            <a:r>
              <a:rPr lang="en-US" b="1" i="1" dirty="0" err="1">
                <a:latin typeface="Times" pitchFamily="18" charset="0"/>
                <a:cs typeface="Times" pitchFamily="18" charset="0"/>
              </a:rPr>
              <a:t>x,a,y</a:t>
            </a:r>
            <a:r>
              <a:rPr lang="en-US" b="1" i="1" dirty="0">
                <a:latin typeface="Times" pitchFamily="18" charset="0"/>
                <a:cs typeface="Times" pitchFamily="18" charset="0"/>
              </a:rPr>
              <a:t>) </a:t>
            </a:r>
            <a:r>
              <a:rPr lang="en-US" dirty="0"/>
              <a:t>is the step cost, assumed </a:t>
            </a:r>
            <a:r>
              <a:rPr lang="en-US" b="1" i="1" dirty="0">
                <a:latin typeface="Times" pitchFamily="18" charset="0"/>
                <a:cs typeface="Times" pitchFamily="18" charset="0"/>
              </a:rPr>
              <a:t>≥</a:t>
            </a:r>
            <a:r>
              <a:rPr lang="en-US" dirty="0"/>
              <a:t> 0</a:t>
            </a:r>
          </a:p>
          <a:p>
            <a:pPr lvl="3">
              <a:spcBef>
                <a:spcPts val="300"/>
              </a:spcBef>
            </a:pPr>
            <a:r>
              <a:rPr lang="en-US" dirty="0">
                <a:solidFill>
                  <a:srgbClr val="000000"/>
                </a:solidFill>
              </a:rPr>
              <a:t>(where action </a:t>
            </a:r>
            <a:r>
              <a:rPr lang="en-US" b="1" i="1" dirty="0">
                <a:solidFill>
                  <a:srgbClr val="000000"/>
                </a:solidFill>
                <a:latin typeface="Times" pitchFamily="18" charset="0"/>
                <a:cs typeface="Times" pitchFamily="18" charset="0"/>
              </a:rPr>
              <a:t>a </a:t>
            </a:r>
            <a:r>
              <a:rPr lang="en-US" dirty="0">
                <a:solidFill>
                  <a:srgbClr val="000000"/>
                </a:solidFill>
              </a:rPr>
              <a:t>goes from state </a:t>
            </a:r>
            <a:r>
              <a:rPr lang="en-US" b="1" i="1" dirty="0">
                <a:solidFill>
                  <a:srgbClr val="000000"/>
                </a:solidFill>
                <a:latin typeface="Times" pitchFamily="18" charset="0"/>
                <a:cs typeface="Times" pitchFamily="18" charset="0"/>
              </a:rPr>
              <a:t>x</a:t>
            </a:r>
            <a:r>
              <a:rPr lang="en-US" dirty="0">
                <a:solidFill>
                  <a:srgbClr val="000000"/>
                </a:solidFill>
              </a:rPr>
              <a:t> to state </a:t>
            </a:r>
            <a:r>
              <a:rPr lang="en-US" b="1" i="1" dirty="0">
                <a:solidFill>
                  <a:srgbClr val="000000"/>
                </a:solidFill>
                <a:latin typeface="Times" pitchFamily="18" charset="0"/>
                <a:cs typeface="Times" pitchFamily="18" charset="0"/>
              </a:rPr>
              <a:t>y</a:t>
            </a:r>
            <a:r>
              <a:rPr lang="en-US" i="1" dirty="0">
                <a:solidFill>
                  <a:srgbClr val="000000"/>
                </a:solidFill>
              </a:rPr>
              <a:t>)</a:t>
            </a:r>
            <a:endParaRPr lang="en-US" dirty="0"/>
          </a:p>
          <a:p>
            <a:pPr marL="914400" lvl="1" indent="-457200">
              <a:spcBef>
                <a:spcPts val="300"/>
              </a:spcBef>
              <a:buFont typeface="+mj-lt"/>
              <a:buAutoNum type="arabicPeriod" startAt="6"/>
            </a:pPr>
            <a:r>
              <a:rPr lang="en-US" i="1" dirty="0">
                <a:solidFill>
                  <a:schemeClr val="accent2"/>
                </a:solidFill>
              </a:rPr>
              <a:t>Goal test: </a:t>
            </a:r>
            <a:r>
              <a:rPr lang="en-US" b="1" i="1" dirty="0">
                <a:latin typeface="Times" pitchFamily="18" charset="0"/>
                <a:cs typeface="Times" pitchFamily="18" charset="0"/>
              </a:rPr>
              <a:t>Goal(s)</a:t>
            </a:r>
          </a:p>
          <a:p>
            <a:pPr marL="914400" lvl="2" indent="0">
              <a:spcBef>
                <a:spcPts val="300"/>
              </a:spcBef>
              <a:buNone/>
            </a:pPr>
            <a:r>
              <a:rPr lang="en-US" dirty="0"/>
              <a:t> Can be implicit, e.g. </a:t>
            </a:r>
            <a:r>
              <a:rPr lang="en-US" sz="2400" b="1" i="1" dirty="0">
                <a:latin typeface="Times" pitchFamily="18" charset="0"/>
                <a:cs typeface="Times" pitchFamily="18" charset="0"/>
              </a:rPr>
              <a:t>checkmate(s)</a:t>
            </a:r>
          </a:p>
          <a:p>
            <a:pPr marL="914400" lvl="2" indent="0">
              <a:spcBef>
                <a:spcPts val="300"/>
              </a:spcBef>
              <a:buNone/>
            </a:pPr>
            <a:r>
              <a:rPr lang="en-US" i="1" dirty="0"/>
              <a:t> </a:t>
            </a:r>
            <a:r>
              <a:rPr lang="en-US" sz="2400" b="1" i="1" dirty="0">
                <a:latin typeface="Times" pitchFamily="18" charset="0"/>
                <a:cs typeface="Times" pitchFamily="18" charset="0"/>
              </a:rPr>
              <a:t>s</a:t>
            </a:r>
            <a:r>
              <a:rPr lang="en-US" i="1" dirty="0"/>
              <a:t> </a:t>
            </a:r>
            <a:r>
              <a:rPr lang="en-US" dirty="0"/>
              <a:t>is a </a:t>
            </a:r>
            <a:r>
              <a:rPr lang="en-US" i="1" dirty="0"/>
              <a:t>goal</a:t>
            </a:r>
            <a:r>
              <a:rPr lang="en-US" dirty="0"/>
              <a:t> </a:t>
            </a:r>
            <a:r>
              <a:rPr lang="en-US" i="1" dirty="0"/>
              <a:t>state</a:t>
            </a:r>
            <a:r>
              <a:rPr lang="en-US" dirty="0"/>
              <a:t> if </a:t>
            </a:r>
            <a:r>
              <a:rPr lang="en-US" sz="2400" b="1" i="1" dirty="0">
                <a:latin typeface="Times" pitchFamily="18" charset="0"/>
                <a:cs typeface="Times" pitchFamily="18" charset="0"/>
              </a:rPr>
              <a:t>Goal(s) </a:t>
            </a:r>
            <a:r>
              <a:rPr lang="en-US" dirty="0"/>
              <a:t>is</a:t>
            </a:r>
            <a:r>
              <a:rPr lang="en-US" i="1" dirty="0"/>
              <a:t> true</a:t>
            </a:r>
          </a:p>
          <a:p>
            <a:pPr lvl="1">
              <a:lnSpc>
                <a:spcPct val="90000"/>
              </a:lnSpc>
            </a:pPr>
            <a:endParaRPr lang="en-US" dirty="0"/>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34</a:t>
            </a:fld>
            <a:endParaRPr lang="en-US" altLang="en-US"/>
          </a:p>
        </p:txBody>
      </p:sp>
    </p:spTree>
    <p:extLst>
      <p:ext uri="{BB962C8B-B14F-4D97-AF65-F5344CB8AC3E}">
        <p14:creationId xmlns:p14="http://schemas.microsoft.com/office/powerpoint/2010/main" val="2623248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a:t>Solutions &amp; Optimal Solutions</a:t>
            </a:r>
          </a:p>
        </p:txBody>
      </p:sp>
      <p:sp>
        <p:nvSpPr>
          <p:cNvPr id="38919" name="Rectangle 3"/>
          <p:cNvSpPr>
            <a:spLocks noGrp="1" noChangeArrowheads="1"/>
          </p:cNvSpPr>
          <p:nvPr>
            <p:ph type="body" idx="1"/>
          </p:nvPr>
        </p:nvSpPr>
        <p:spPr>
          <a:xfrm>
            <a:off x="2209800" y="1260476"/>
            <a:ext cx="7772400" cy="4824413"/>
          </a:xfrm>
        </p:spPr>
        <p:txBody>
          <a:bodyPr/>
          <a:lstStyle/>
          <a:p>
            <a:pPr lvl="1">
              <a:lnSpc>
                <a:spcPct val="90000"/>
              </a:lnSpc>
            </a:pPr>
            <a:r>
              <a:rPr lang="en-US" sz="2400" b="1"/>
              <a:t>A </a:t>
            </a:r>
            <a:r>
              <a:rPr lang="en-US" sz="2400" b="1" i="1">
                <a:solidFill>
                  <a:schemeClr val="accent2"/>
                </a:solidFill>
              </a:rPr>
              <a:t>solution </a:t>
            </a:r>
            <a:r>
              <a:rPr lang="en-US" sz="2400" b="1"/>
              <a:t>is a sequence of </a:t>
            </a:r>
            <a:r>
              <a:rPr lang="en-US" sz="2400" b="1" i="1">
                <a:solidFill>
                  <a:srgbClr val="0000FF"/>
                </a:solidFill>
              </a:rPr>
              <a:t>actions</a:t>
            </a:r>
            <a:r>
              <a:rPr lang="en-US" sz="2400" b="1"/>
              <a:t> from the </a:t>
            </a:r>
            <a:r>
              <a:rPr lang="en-US" sz="2400" b="1" i="1">
                <a:solidFill>
                  <a:schemeClr val="accent2"/>
                </a:solidFill>
              </a:rPr>
              <a:t>initial state </a:t>
            </a:r>
            <a:r>
              <a:rPr lang="en-US" sz="2400" b="1"/>
              <a:t>to a </a:t>
            </a:r>
            <a:r>
              <a:rPr lang="en-US" sz="2400" b="1" i="1">
                <a:solidFill>
                  <a:schemeClr val="accent2"/>
                </a:solidFill>
              </a:rPr>
              <a:t>goal state.</a:t>
            </a:r>
          </a:p>
          <a:p>
            <a:pPr lvl="1">
              <a:lnSpc>
                <a:spcPct val="90000"/>
              </a:lnSpc>
            </a:pPr>
            <a:endParaRPr lang="en-US" sz="2400" b="1" i="1">
              <a:solidFill>
                <a:schemeClr val="accent2"/>
              </a:solidFill>
            </a:endParaRPr>
          </a:p>
          <a:p>
            <a:pPr lvl="1">
              <a:lnSpc>
                <a:spcPct val="90000"/>
              </a:lnSpc>
            </a:pPr>
            <a:r>
              <a:rPr lang="en-US" sz="2400" b="1" i="1">
                <a:solidFill>
                  <a:schemeClr val="accent2"/>
                </a:solidFill>
              </a:rPr>
              <a:t>Optimal Solution: </a:t>
            </a:r>
            <a:r>
              <a:rPr lang="en-US" sz="2400" b="1"/>
              <a:t>A solution is </a:t>
            </a:r>
            <a:r>
              <a:rPr lang="en-US" sz="2400" b="1" i="1">
                <a:solidFill>
                  <a:schemeClr val="accent2"/>
                </a:solidFill>
              </a:rPr>
              <a:t>optimal </a:t>
            </a:r>
            <a:r>
              <a:rPr lang="en-US" sz="2400" b="1"/>
              <a:t>if no solution has a lower </a:t>
            </a:r>
            <a:r>
              <a:rPr lang="en-US" sz="2400" b="1" i="1">
                <a:solidFill>
                  <a:srgbClr val="0000FF"/>
                </a:solidFill>
              </a:rPr>
              <a:t>path cost</a:t>
            </a:r>
            <a:r>
              <a:rPr lang="en-US" sz="2400" b="1"/>
              <a:t>.</a:t>
            </a:r>
          </a:p>
          <a:p>
            <a:pPr>
              <a:lnSpc>
                <a:spcPct val="90000"/>
              </a:lnSpc>
            </a:pPr>
            <a:endParaRPr lang="en-US" i="1"/>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35</a:t>
            </a:fld>
            <a:endParaRPr lang="en-US" altLang="en-US"/>
          </a:p>
        </p:txBody>
      </p:sp>
    </p:spTree>
    <p:extLst>
      <p:ext uri="{BB962C8B-B14F-4D97-AF65-F5344CB8AC3E}">
        <p14:creationId xmlns:p14="http://schemas.microsoft.com/office/powerpoint/2010/main" val="2507023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dt" sz="quarter" idx="10"/>
          </p:nvPr>
        </p:nvSpPr>
        <p:spPr bwMode="auto">
          <a:xfrm>
            <a:off x="685800" y="6248400"/>
            <a:ext cx="25908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endParaRPr lang="en-US" altLang="en-US" sz="1400" dirty="0">
              <a:solidFill>
                <a:srgbClr val="000000"/>
              </a:solidFill>
            </a:endParaRPr>
          </a:p>
        </p:txBody>
      </p:sp>
      <p:sp>
        <p:nvSpPr>
          <p:cNvPr id="2458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solidFill>
                  <a:srgbClr val="000000"/>
                </a:solidFill>
              </a:rPr>
              <a:t>       </a:t>
            </a:r>
          </a:p>
        </p:txBody>
      </p:sp>
      <p:sp>
        <p:nvSpPr>
          <p:cNvPr id="24582" name="Rectangle 2"/>
          <p:cNvSpPr>
            <a:spLocks noGrp="1" noChangeArrowheads="1"/>
          </p:cNvSpPr>
          <p:nvPr>
            <p:ph type="title"/>
          </p:nvPr>
        </p:nvSpPr>
        <p:spPr/>
        <p:txBody>
          <a:bodyPr/>
          <a:lstStyle/>
          <a:p>
            <a:r>
              <a:rPr lang="en-US" altLang="en-US" sz="3600"/>
              <a:t>Art: Formulating a Search Problem</a:t>
            </a:r>
            <a:endParaRPr lang="en-US" altLang="en-US"/>
          </a:p>
        </p:txBody>
      </p:sp>
      <p:sp>
        <p:nvSpPr>
          <p:cNvPr id="24583" name="Rectangle 3"/>
          <p:cNvSpPr>
            <a:spLocks noGrp="1" noChangeArrowheads="1"/>
          </p:cNvSpPr>
          <p:nvPr>
            <p:ph type="body" idx="1"/>
          </p:nvPr>
        </p:nvSpPr>
        <p:spPr>
          <a:xfrm>
            <a:off x="2133600" y="1600200"/>
            <a:ext cx="7772400" cy="4114800"/>
          </a:xfrm>
        </p:spPr>
        <p:txBody>
          <a:bodyPr/>
          <a:lstStyle/>
          <a:p>
            <a:pPr>
              <a:lnSpc>
                <a:spcPct val="110000"/>
              </a:lnSpc>
              <a:buFont typeface="Symbol" pitchFamily="18" charset="2"/>
              <a:buNone/>
            </a:pPr>
            <a:r>
              <a:rPr lang="en-US" altLang="en-US" dirty="0"/>
              <a:t>Decide:</a:t>
            </a:r>
          </a:p>
          <a:p>
            <a:pPr>
              <a:lnSpc>
                <a:spcPct val="110000"/>
              </a:lnSpc>
            </a:pPr>
            <a:r>
              <a:rPr lang="en-US" altLang="en-US" dirty="0"/>
              <a:t>Which properties matter &amp; how to represent</a:t>
            </a:r>
          </a:p>
          <a:p>
            <a:pPr lvl="1"/>
            <a:r>
              <a:rPr lang="en-US" i="1" dirty="0">
                <a:solidFill>
                  <a:schemeClr val="accent2"/>
                </a:solidFill>
              </a:rPr>
              <a:t>Initial State, Goal State, Possible Intermediate States</a:t>
            </a:r>
          </a:p>
          <a:p>
            <a:pPr>
              <a:lnSpc>
                <a:spcPct val="110000"/>
              </a:lnSpc>
            </a:pPr>
            <a:r>
              <a:rPr lang="en-US" altLang="en-US" dirty="0"/>
              <a:t>Which actions are possible &amp; how to represent</a:t>
            </a:r>
          </a:p>
          <a:p>
            <a:pPr lvl="1"/>
            <a:r>
              <a:rPr lang="en-US" i="1" dirty="0">
                <a:solidFill>
                  <a:schemeClr val="accent2"/>
                </a:solidFill>
              </a:rPr>
              <a:t>Operator Set: Actions and Transition Model</a:t>
            </a:r>
          </a:p>
          <a:p>
            <a:r>
              <a:rPr lang="en-US" dirty="0"/>
              <a:t>Which action is next</a:t>
            </a:r>
          </a:p>
          <a:p>
            <a:pPr lvl="1"/>
            <a:r>
              <a:rPr lang="en-US" i="1" dirty="0">
                <a:solidFill>
                  <a:schemeClr val="accent2"/>
                </a:solidFill>
              </a:rPr>
              <a:t>Path Cost Function</a:t>
            </a:r>
          </a:p>
          <a:p>
            <a:pPr lvl="1"/>
            <a:endParaRPr lang="en-US" altLang="en-US" i="1" dirty="0">
              <a:solidFill>
                <a:schemeClr val="accent2"/>
              </a:solidFill>
            </a:endParaRPr>
          </a:p>
          <a:p>
            <a:r>
              <a:rPr lang="en-US" altLang="en-US" i="1" dirty="0">
                <a:solidFill>
                  <a:schemeClr val="accent2"/>
                </a:solidFill>
              </a:rPr>
              <a:t>Formulation greatly affects combinatorics of search space and therefore speed of search</a:t>
            </a:r>
          </a:p>
        </p:txBody>
      </p:sp>
      <p:sp>
        <p:nvSpPr>
          <p:cNvPr id="2" name="Slide Number Placeholder 1"/>
          <p:cNvSpPr>
            <a:spLocks noGrp="1"/>
          </p:cNvSpPr>
          <p:nvPr>
            <p:ph type="sldNum" sz="quarter" idx="12"/>
          </p:nvPr>
        </p:nvSpPr>
        <p:spPr/>
        <p:txBody>
          <a:bodyPr/>
          <a:lstStyle/>
          <a:p>
            <a:pPr>
              <a:defRPr/>
            </a:pPr>
            <a:fld id="{1A8A179A-356C-4639-9535-0DE21556AF82}" type="slidenum">
              <a:rPr lang="en-US" altLang="en-US" smtClean="0"/>
              <a:pPr>
                <a:defRPr/>
              </a:pPr>
              <a:t>36</a:t>
            </a:fld>
            <a:endParaRPr lang="en-US" altLang="en-US"/>
          </a:p>
        </p:txBody>
      </p:sp>
    </p:spTree>
    <p:extLst>
      <p:ext uri="{BB962C8B-B14F-4D97-AF65-F5344CB8AC3E}">
        <p14:creationId xmlns:p14="http://schemas.microsoft.com/office/powerpoint/2010/main" val="3160133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normAutofit fontScale="90000"/>
          </a:bodyPr>
          <a:lstStyle/>
          <a:p>
            <a:r>
              <a:rPr lang="en-US"/>
              <a:t>Example: 8-puzzle</a:t>
            </a:r>
          </a:p>
        </p:txBody>
      </p:sp>
      <p:sp>
        <p:nvSpPr>
          <p:cNvPr id="43015" name="Rectangle 3"/>
          <p:cNvSpPr>
            <a:spLocks noGrp="1" noChangeArrowheads="1"/>
          </p:cNvSpPr>
          <p:nvPr>
            <p:ph type="body" sz="half" idx="2"/>
          </p:nvPr>
        </p:nvSpPr>
        <p:spPr>
          <a:xfrm>
            <a:off x="2209800" y="3670300"/>
            <a:ext cx="7772400" cy="2197100"/>
          </a:xfrm>
        </p:spPr>
        <p:txBody>
          <a:bodyPr>
            <a:normAutofit lnSpcReduction="10000"/>
          </a:bodyPr>
          <a:lstStyle/>
          <a:p>
            <a:r>
              <a:rPr lang="en-US"/>
              <a:t>States??</a:t>
            </a:r>
          </a:p>
          <a:p>
            <a:r>
              <a:rPr lang="en-US"/>
              <a:t>Initial state??</a:t>
            </a:r>
          </a:p>
          <a:p>
            <a:r>
              <a:rPr lang="en-US"/>
              <a:t>Actions??</a:t>
            </a:r>
          </a:p>
          <a:p>
            <a:r>
              <a:rPr lang="en-US"/>
              <a:t>Transition Model??</a:t>
            </a:r>
          </a:p>
          <a:p>
            <a:r>
              <a:rPr lang="en-US"/>
              <a:t>Goal test??</a:t>
            </a:r>
          </a:p>
          <a:p>
            <a:r>
              <a:rPr lang="en-US"/>
              <a:t>Path cost??</a:t>
            </a:r>
          </a:p>
        </p:txBody>
      </p:sp>
      <p:pic>
        <p:nvPicPr>
          <p:cNvPr id="43016"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0"/>
          </p:nvPr>
        </p:nvSpPr>
        <p:spPr/>
        <p:txBody>
          <a:body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37</a:t>
            </a:fld>
            <a:endParaRPr lang="en-US" altLang="en-US"/>
          </a:p>
        </p:txBody>
      </p:sp>
    </p:spTree>
    <p:extLst>
      <p:ext uri="{BB962C8B-B14F-4D97-AF65-F5344CB8AC3E}">
        <p14:creationId xmlns:p14="http://schemas.microsoft.com/office/powerpoint/2010/main" val="70366279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normAutofit fontScale="90000"/>
          </a:bodyPr>
          <a:lstStyle/>
          <a:p>
            <a:r>
              <a:rPr lang="en-US"/>
              <a:t>Example: 8-puzzle</a:t>
            </a:r>
          </a:p>
        </p:txBody>
      </p:sp>
      <p:sp>
        <p:nvSpPr>
          <p:cNvPr id="44039" name="Rectangle 3"/>
          <p:cNvSpPr>
            <a:spLocks noGrp="1" noChangeArrowheads="1"/>
          </p:cNvSpPr>
          <p:nvPr>
            <p:ph type="body" sz="half" idx="2"/>
          </p:nvPr>
        </p:nvSpPr>
        <p:spPr>
          <a:xfrm>
            <a:off x="2209800" y="3670300"/>
            <a:ext cx="8458200" cy="2197100"/>
          </a:xfrm>
        </p:spPr>
        <p:txBody>
          <a:bodyPr>
            <a:normAutofit lnSpcReduction="10000"/>
          </a:bodyPr>
          <a:lstStyle/>
          <a:p>
            <a:r>
              <a:rPr lang="en-US"/>
              <a:t>States?? 		</a:t>
            </a:r>
            <a:r>
              <a:rPr lang="en-US">
                <a:solidFill>
                  <a:srgbClr val="C00000"/>
                </a:solidFill>
              </a:rPr>
              <a:t>List of 9 locations- e.g., [7,2,4,5,-,6,8,3,1]</a:t>
            </a:r>
          </a:p>
          <a:p>
            <a:r>
              <a:rPr lang="en-US"/>
              <a:t>Initial state?? 	</a:t>
            </a:r>
            <a:r>
              <a:rPr lang="en-US">
                <a:solidFill>
                  <a:srgbClr val="C00000"/>
                </a:solidFill>
              </a:rPr>
              <a:t>[7,2,4,5,-,6,8,3,1]</a:t>
            </a:r>
          </a:p>
          <a:p>
            <a:r>
              <a:rPr lang="en-US"/>
              <a:t>Actions?? 		</a:t>
            </a:r>
            <a:r>
              <a:rPr lang="en-US" i="1">
                <a:solidFill>
                  <a:srgbClr val="C00000"/>
                </a:solidFill>
                <a:effectLst>
                  <a:outerShdw blurRad="38100" dist="38100" dir="2700000" algn="tl">
                    <a:srgbClr val="000000">
                      <a:alpha val="43137"/>
                    </a:srgbClr>
                  </a:outerShdw>
                </a:effectLst>
              </a:rPr>
              <a:t>{Left, Right, Up, Down}  </a:t>
            </a:r>
          </a:p>
          <a:p>
            <a:r>
              <a:rPr lang="en-US"/>
              <a:t>Transition Model??	</a:t>
            </a:r>
            <a:r>
              <a:rPr lang="en-US">
                <a:solidFill>
                  <a:srgbClr val="C00000"/>
                </a:solidFill>
              </a:rPr>
              <a:t>...</a:t>
            </a:r>
          </a:p>
          <a:p>
            <a:r>
              <a:rPr lang="en-US"/>
              <a:t>Goal test?? 		</a:t>
            </a:r>
            <a:r>
              <a:rPr lang="en-US">
                <a:solidFill>
                  <a:srgbClr val="C00000"/>
                </a:solidFill>
              </a:rPr>
              <a:t>Check if goal configuration is reached</a:t>
            </a:r>
          </a:p>
          <a:p>
            <a:r>
              <a:rPr lang="en-US"/>
              <a:t>Path cost?? 	</a:t>
            </a:r>
            <a:r>
              <a:rPr lang="en-US">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0"/>
          </p:nvPr>
        </p:nvSpPr>
        <p:spPr/>
        <p:txBody>
          <a:body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38</a:t>
            </a:fld>
            <a:endParaRPr lang="en-US" altLang="en-US"/>
          </a:p>
        </p:txBody>
      </p:sp>
      <p:sp>
        <p:nvSpPr>
          <p:cNvPr id="2" name="Rectangle 1">
            <a:extLst>
              <a:ext uri="{FF2B5EF4-FFF2-40B4-BE49-F238E27FC236}">
                <a16:creationId xmlns:a16="http://schemas.microsoft.com/office/drawing/2014/main" id="{456689AF-2F60-4841-B82B-E56133FDABA5}"/>
              </a:ext>
            </a:extLst>
          </p:cNvPr>
          <p:cNvSpPr/>
          <p:nvPr/>
        </p:nvSpPr>
        <p:spPr bwMode="auto">
          <a:xfrm>
            <a:off x="4953000" y="36703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8" name="Rectangle 7">
            <a:extLst>
              <a:ext uri="{FF2B5EF4-FFF2-40B4-BE49-F238E27FC236}">
                <a16:creationId xmlns:a16="http://schemas.microsoft.com/office/drawing/2014/main" id="{AAB7B254-F0C9-49CC-9633-05910A4ABC7E}"/>
              </a:ext>
            </a:extLst>
          </p:cNvPr>
          <p:cNvSpPr/>
          <p:nvPr/>
        </p:nvSpPr>
        <p:spPr bwMode="auto">
          <a:xfrm>
            <a:off x="5035216" y="4343400"/>
            <a:ext cx="5181600" cy="42545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9" name="Rectangle 8">
            <a:extLst>
              <a:ext uri="{FF2B5EF4-FFF2-40B4-BE49-F238E27FC236}">
                <a16:creationId xmlns:a16="http://schemas.microsoft.com/office/drawing/2014/main" id="{B87D532C-AFC1-44B5-A24D-D8E27C206E28}"/>
              </a:ext>
            </a:extLst>
          </p:cNvPr>
          <p:cNvSpPr/>
          <p:nvPr/>
        </p:nvSpPr>
        <p:spPr bwMode="auto">
          <a:xfrm>
            <a:off x="5029200" y="4889500"/>
            <a:ext cx="5181600" cy="1905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0" name="Rectangle 9">
            <a:extLst>
              <a:ext uri="{FF2B5EF4-FFF2-40B4-BE49-F238E27FC236}">
                <a16:creationId xmlns:a16="http://schemas.microsoft.com/office/drawing/2014/main" id="{91CF9034-1248-48FD-95A2-6B90A68789CE}"/>
              </a:ext>
            </a:extLst>
          </p:cNvPr>
          <p:cNvSpPr/>
          <p:nvPr/>
        </p:nvSpPr>
        <p:spPr bwMode="auto">
          <a:xfrm>
            <a:off x="4969042" y="511810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1" name="Rectangle 10">
            <a:extLst>
              <a:ext uri="{FF2B5EF4-FFF2-40B4-BE49-F238E27FC236}">
                <a16:creationId xmlns:a16="http://schemas.microsoft.com/office/drawing/2014/main" id="{2E30AE57-686A-4951-BD7F-B3FC6803F01F}"/>
              </a:ext>
            </a:extLst>
          </p:cNvPr>
          <p:cNvSpPr/>
          <p:nvPr/>
        </p:nvSpPr>
        <p:spPr bwMode="auto">
          <a:xfrm>
            <a:off x="4953000" y="55054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12" name="Rectangle 11">
            <a:extLst>
              <a:ext uri="{FF2B5EF4-FFF2-40B4-BE49-F238E27FC236}">
                <a16:creationId xmlns:a16="http://schemas.microsoft.com/office/drawing/2014/main" id="{CDEA84A1-D4BA-4B18-8FC5-F7FFBE29CE80}"/>
              </a:ext>
            </a:extLst>
          </p:cNvPr>
          <p:cNvSpPr/>
          <p:nvPr/>
        </p:nvSpPr>
        <p:spPr bwMode="auto">
          <a:xfrm>
            <a:off x="4969042" y="4006850"/>
            <a:ext cx="5181600" cy="3683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Tree>
    <p:extLst>
      <p:ext uri="{BB962C8B-B14F-4D97-AF65-F5344CB8AC3E}">
        <p14:creationId xmlns:p14="http://schemas.microsoft.com/office/powerpoint/2010/main" val="82567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normAutofit fontScale="90000"/>
          </a:bodyPr>
          <a:lstStyle/>
          <a:p>
            <a:r>
              <a:rPr lang="en-US"/>
              <a:t>Example: 8-puzzle</a:t>
            </a:r>
          </a:p>
        </p:txBody>
      </p:sp>
      <p:sp>
        <p:nvSpPr>
          <p:cNvPr id="44039" name="Rectangle 3"/>
          <p:cNvSpPr>
            <a:spLocks noGrp="1" noChangeArrowheads="1"/>
          </p:cNvSpPr>
          <p:nvPr>
            <p:ph type="body" sz="half" idx="2"/>
          </p:nvPr>
        </p:nvSpPr>
        <p:spPr>
          <a:xfrm>
            <a:off x="2209800" y="3670300"/>
            <a:ext cx="8458200" cy="2197100"/>
          </a:xfrm>
        </p:spPr>
        <p:txBody>
          <a:bodyPr>
            <a:normAutofit lnSpcReduction="10000"/>
          </a:bodyPr>
          <a:lstStyle/>
          <a:p>
            <a:r>
              <a:rPr lang="en-US"/>
              <a:t>States?? 		</a:t>
            </a:r>
            <a:r>
              <a:rPr lang="en-US">
                <a:solidFill>
                  <a:srgbClr val="C00000"/>
                </a:solidFill>
              </a:rPr>
              <a:t>List of 9 locations- e.g., [7,2,4,5,-,6,8,3,1]</a:t>
            </a:r>
          </a:p>
          <a:p>
            <a:r>
              <a:rPr lang="en-US"/>
              <a:t>Initial state?? 	</a:t>
            </a:r>
            <a:r>
              <a:rPr lang="en-US">
                <a:solidFill>
                  <a:srgbClr val="C00000"/>
                </a:solidFill>
              </a:rPr>
              <a:t>[7,2,4,5,-,6,8,3,1]</a:t>
            </a:r>
          </a:p>
          <a:p>
            <a:r>
              <a:rPr lang="en-US"/>
              <a:t>Actions?? 		</a:t>
            </a:r>
            <a:r>
              <a:rPr lang="en-US" i="1">
                <a:solidFill>
                  <a:srgbClr val="C00000"/>
                </a:solidFill>
                <a:effectLst>
                  <a:outerShdw blurRad="38100" dist="38100" dir="2700000" algn="tl">
                    <a:srgbClr val="000000">
                      <a:alpha val="43137"/>
                    </a:srgbClr>
                  </a:outerShdw>
                </a:effectLst>
              </a:rPr>
              <a:t>{Left, Right, Up, Down}  </a:t>
            </a:r>
          </a:p>
          <a:p>
            <a:r>
              <a:rPr lang="en-US"/>
              <a:t>Transition Model??	</a:t>
            </a:r>
            <a:r>
              <a:rPr lang="en-US">
                <a:solidFill>
                  <a:srgbClr val="C00000"/>
                </a:solidFill>
              </a:rPr>
              <a:t>...</a:t>
            </a:r>
          </a:p>
          <a:p>
            <a:r>
              <a:rPr lang="en-US"/>
              <a:t>Goal test?? 		</a:t>
            </a:r>
            <a:r>
              <a:rPr lang="en-US">
                <a:solidFill>
                  <a:srgbClr val="C00000"/>
                </a:solidFill>
              </a:rPr>
              <a:t>Check if goal configuration is reached</a:t>
            </a:r>
          </a:p>
          <a:p>
            <a:r>
              <a:rPr lang="en-US"/>
              <a:t>Path cost?? 	</a:t>
            </a:r>
            <a:r>
              <a:rPr lang="en-US">
                <a:solidFill>
                  <a:srgbClr val="C00000"/>
                </a:solidFill>
              </a:rPr>
              <a:t>Number of actions to reach goal</a:t>
            </a:r>
          </a:p>
        </p:txBody>
      </p:sp>
      <p:pic>
        <p:nvPicPr>
          <p:cNvPr id="4404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359275" y="1295400"/>
            <a:ext cx="3473450" cy="2197100"/>
          </a:xfrm>
        </p:spPr>
      </p:pic>
      <p:sp>
        <p:nvSpPr>
          <p:cNvPr id="4" name="Date Placeholder 3"/>
          <p:cNvSpPr>
            <a:spLocks noGrp="1"/>
          </p:cNvSpPr>
          <p:nvPr>
            <p:ph type="dt" sz="half" idx="10"/>
          </p:nvPr>
        </p:nvSpPr>
        <p:spPr/>
        <p:txBody>
          <a:body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B7485354-8E09-4337-A48E-EC7E77BE6E58}" type="slidenum">
              <a:rPr lang="en-US" altLang="en-US" smtClean="0"/>
              <a:pPr>
                <a:defRPr/>
              </a:pPr>
              <a:t>39</a:t>
            </a:fld>
            <a:endParaRPr lang="en-US" altLang="en-US"/>
          </a:p>
        </p:txBody>
      </p:sp>
    </p:spTree>
    <p:extLst>
      <p:ext uri="{BB962C8B-B14F-4D97-AF65-F5344CB8AC3E}">
        <p14:creationId xmlns:p14="http://schemas.microsoft.com/office/powerpoint/2010/main" val="389222850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345065" y="-70907"/>
            <a:ext cx="6921882" cy="6548770"/>
          </a:xfrm>
          <a:prstGeom prst="rect">
            <a:avLst/>
          </a:prstGeom>
        </p:spPr>
      </p:pic>
      <p:sp>
        <p:nvSpPr>
          <p:cNvPr id="24580" name="Rectangle 2"/>
          <p:cNvSpPr>
            <a:spLocks noGrp="1" noChangeArrowheads="1"/>
          </p:cNvSpPr>
          <p:nvPr>
            <p:ph type="title"/>
          </p:nvPr>
        </p:nvSpPr>
        <p:spPr/>
        <p:txBody>
          <a:bodyPr>
            <a:normAutofit/>
          </a:bodyPr>
          <a:lstStyle/>
          <a:p>
            <a:r>
              <a:rPr lang="en-US" dirty="0"/>
              <a:t>Agents</a:t>
            </a:r>
          </a:p>
        </p:txBody>
      </p:sp>
      <p:sp>
        <p:nvSpPr>
          <p:cNvPr id="24582" name="Rectangle 3"/>
          <p:cNvSpPr>
            <a:spLocks noGrp="1" noChangeArrowheads="1"/>
          </p:cNvSpPr>
          <p:nvPr>
            <p:ph sz="half" idx="1"/>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sp>
        <p:nvSpPr>
          <p:cNvPr id="3" name="Content Placeholder 2">
            <a:extLst>
              <a:ext uri="{FF2B5EF4-FFF2-40B4-BE49-F238E27FC236}">
                <a16:creationId xmlns:a16="http://schemas.microsoft.com/office/drawing/2014/main" id="{14D59DB7-AF71-0C47-9B51-2E25BC6AC960}"/>
              </a:ext>
            </a:extLst>
          </p:cNvPr>
          <p:cNvSpPr>
            <a:spLocks noGrp="1"/>
          </p:cNvSpPr>
          <p:nvPr>
            <p:ph sz="half" idx="2"/>
          </p:nvPr>
        </p:nvSpPr>
        <p:spPr>
          <a:xfrm>
            <a:off x="399673" y="1625508"/>
            <a:ext cx="4506864" cy="4351338"/>
          </a:xfrm>
        </p:spPr>
        <p:txBody>
          <a:bodyPr/>
          <a:lstStyle/>
          <a:p>
            <a:r>
              <a:rPr lang="en-US" dirty="0"/>
              <a:t>An </a:t>
            </a:r>
            <a:r>
              <a:rPr lang="en-US" b="1" dirty="0"/>
              <a:t>agent</a:t>
            </a:r>
            <a:r>
              <a:rPr lang="en-US" dirty="0"/>
              <a:t> is anything that </a:t>
            </a:r>
            <a:r>
              <a:rPr lang="en-US" b="1" dirty="0"/>
              <a:t>perceives</a:t>
            </a:r>
            <a:r>
              <a:rPr lang="en-US" dirty="0"/>
              <a:t> its environment through </a:t>
            </a:r>
            <a:r>
              <a:rPr lang="en-US" b="1" dirty="0"/>
              <a:t>sensors</a:t>
            </a:r>
            <a:r>
              <a:rPr lang="en-US" dirty="0"/>
              <a:t> and can </a:t>
            </a:r>
            <a:r>
              <a:rPr lang="en-US" b="1" dirty="0"/>
              <a:t>act</a:t>
            </a:r>
            <a:r>
              <a:rPr lang="en-US" dirty="0"/>
              <a:t> on its environment through </a:t>
            </a:r>
            <a:r>
              <a:rPr lang="en-US" b="1" dirty="0"/>
              <a:t>actuators</a:t>
            </a:r>
          </a:p>
          <a:p>
            <a:endParaRPr lang="en-US" dirty="0"/>
          </a:p>
          <a:p>
            <a:r>
              <a:rPr lang="en-US" dirty="0"/>
              <a:t>A </a:t>
            </a:r>
            <a:r>
              <a:rPr lang="en-US" b="1" dirty="0"/>
              <a:t>percept</a:t>
            </a:r>
            <a:r>
              <a:rPr lang="en-US" dirty="0"/>
              <a:t> is the agent’s perceptual inputs at any given instance.</a:t>
            </a:r>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4</a:t>
            </a:fld>
            <a:endParaRPr lang="en-US" altLang="en-US">
              <a:solidFill>
                <a:srgbClr val="000000"/>
              </a:solidFill>
            </a:endParaRPr>
          </a:p>
        </p:txBody>
      </p:sp>
    </p:spTree>
    <p:extLst>
      <p:ext uri="{BB962C8B-B14F-4D97-AF65-F5344CB8AC3E}">
        <p14:creationId xmlns:p14="http://schemas.microsoft.com/office/powerpoint/2010/main" val="2089766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a:p>
        </p:txBody>
      </p:sp>
      <p:sp>
        <p:nvSpPr>
          <p:cNvPr id="23558" name="Rectangle 2"/>
          <p:cNvSpPr>
            <a:spLocks noGrp="1" noChangeArrowheads="1"/>
          </p:cNvSpPr>
          <p:nvPr>
            <p:ph type="title"/>
          </p:nvPr>
        </p:nvSpPr>
        <p:spPr/>
        <p:txBody>
          <a:bodyPr/>
          <a:lstStyle/>
          <a:p>
            <a:r>
              <a:rPr lang="en-US"/>
              <a:t>Hard subtask: Selecting a state space</a:t>
            </a:r>
          </a:p>
        </p:txBody>
      </p:sp>
      <p:sp>
        <p:nvSpPr>
          <p:cNvPr id="23559" name="Rectangle 3"/>
          <p:cNvSpPr>
            <a:spLocks noGrp="1" noChangeArrowheads="1"/>
          </p:cNvSpPr>
          <p:nvPr>
            <p:ph type="body" idx="1"/>
          </p:nvPr>
        </p:nvSpPr>
        <p:spPr>
          <a:xfrm>
            <a:off x="1981200" y="1524000"/>
            <a:ext cx="8529638" cy="4006850"/>
          </a:xfrm>
        </p:spPr>
        <p:txBody>
          <a:bodyPr>
            <a:normAutofit lnSpcReduction="10000"/>
          </a:bodyPr>
          <a:lstStyle/>
          <a:p>
            <a:pPr>
              <a:lnSpc>
                <a:spcPct val="90000"/>
              </a:lnSpc>
            </a:pPr>
            <a:r>
              <a:rPr lang="en-US"/>
              <a:t>Real world is absurdly complex</a:t>
            </a:r>
          </a:p>
          <a:p>
            <a:pPr lvl="1">
              <a:lnSpc>
                <a:spcPct val="90000"/>
              </a:lnSpc>
              <a:buFontTx/>
              <a:buNone/>
            </a:pPr>
            <a:r>
              <a:rPr lang="en-US" sz="1900"/>
              <a:t>	State space must be </a:t>
            </a:r>
            <a:r>
              <a:rPr lang="en-US" sz="1900" i="1">
                <a:solidFill>
                  <a:schemeClr val="accent2"/>
                </a:solidFill>
              </a:rPr>
              <a:t>abstracted </a:t>
            </a:r>
            <a:r>
              <a:rPr lang="en-US" sz="1900"/>
              <a:t>for problem solving</a:t>
            </a:r>
          </a:p>
          <a:p>
            <a:pPr lvl="1">
              <a:lnSpc>
                <a:spcPct val="90000"/>
              </a:lnSpc>
              <a:buFontTx/>
              <a:buNone/>
            </a:pPr>
            <a:endParaRPr lang="en-US" sz="800"/>
          </a:p>
          <a:p>
            <a:pPr>
              <a:lnSpc>
                <a:spcPct val="90000"/>
              </a:lnSpc>
            </a:pPr>
            <a:r>
              <a:rPr lang="en-US"/>
              <a:t>(abstract) </a:t>
            </a:r>
            <a:r>
              <a:rPr lang="en-US" i="1">
                <a:solidFill>
                  <a:schemeClr val="accent2"/>
                </a:solidFill>
              </a:rPr>
              <a:t>State </a:t>
            </a:r>
            <a:r>
              <a:rPr lang="en-US"/>
              <a:t>= set (equivalence class) of real world states</a:t>
            </a:r>
          </a:p>
          <a:p>
            <a:pPr>
              <a:lnSpc>
                <a:spcPct val="90000"/>
              </a:lnSpc>
            </a:pPr>
            <a:endParaRPr lang="en-US" sz="800"/>
          </a:p>
          <a:p>
            <a:pPr>
              <a:lnSpc>
                <a:spcPct val="90000"/>
              </a:lnSpc>
            </a:pPr>
            <a:r>
              <a:rPr lang="en-US"/>
              <a:t>(abstract) </a:t>
            </a:r>
            <a:r>
              <a:rPr lang="en-US" i="1">
                <a:solidFill>
                  <a:schemeClr val="accent2"/>
                </a:solidFill>
              </a:rPr>
              <a:t>Action </a:t>
            </a:r>
            <a:r>
              <a:rPr lang="en-US"/>
              <a:t>= equivalence class of combinations of real world actions</a:t>
            </a:r>
          </a:p>
          <a:p>
            <a:pPr lvl="1">
              <a:lnSpc>
                <a:spcPct val="90000"/>
              </a:lnSpc>
            </a:pPr>
            <a:r>
              <a:rPr lang="en-US" sz="1900"/>
              <a:t>e.g. </a:t>
            </a:r>
            <a:r>
              <a:rPr lang="en-US" sz="1900" i="1"/>
              <a:t>Arad </a:t>
            </a:r>
            <a:r>
              <a:rPr lang="en-US" sz="1900" i="1">
                <a:sym typeface="Symbol" pitchFamily="18" charset="2"/>
              </a:rPr>
              <a:t> </a:t>
            </a:r>
            <a:r>
              <a:rPr lang="en-US" sz="1900" i="1" err="1"/>
              <a:t>Zerind</a:t>
            </a:r>
            <a:r>
              <a:rPr lang="en-US" sz="1900"/>
              <a:t> represents a complex set of possible routes, detours, rest stops, etc</a:t>
            </a:r>
          </a:p>
          <a:p>
            <a:pPr lvl="1">
              <a:lnSpc>
                <a:spcPct val="90000"/>
              </a:lnSpc>
            </a:pPr>
            <a:r>
              <a:rPr lang="en-US" sz="1900"/>
              <a:t>The abstraction is valid if the path between two states is reflected in the real world</a:t>
            </a:r>
          </a:p>
          <a:p>
            <a:pPr lvl="1">
              <a:lnSpc>
                <a:spcPct val="90000"/>
              </a:lnSpc>
            </a:pPr>
            <a:endParaRPr lang="en-US" sz="800" b="1"/>
          </a:p>
          <a:p>
            <a:endParaRPr lang="en-US"/>
          </a:p>
          <a:p>
            <a:pPr>
              <a:lnSpc>
                <a:spcPct val="90000"/>
              </a:lnSpc>
            </a:pPr>
            <a:r>
              <a:rPr lang="en-US"/>
              <a:t>Each abstract action should be “easier” than the real problem</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40</a:t>
            </a:fld>
            <a:endParaRPr lang="en-US" alt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1781697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Intelligent Agents</a:t>
            </a:r>
          </a:p>
          <a:p>
            <a:r>
              <a:rPr lang="en-US"/>
              <a:t>Task Environments</a:t>
            </a:r>
          </a:p>
          <a:p>
            <a:r>
              <a:rPr lang="en-US"/>
              <a:t>Formulating Search Problems</a:t>
            </a:r>
          </a:p>
          <a:p>
            <a:r>
              <a:rPr lang="en-US" i="1">
                <a:solidFill>
                  <a:srgbClr val="FF0000"/>
                </a:solidFill>
              </a:rPr>
              <a:t>Search Fundamentals (AIMA 3.3)</a:t>
            </a:r>
          </a:p>
          <a:p>
            <a:endParaRPr lang="en-US" i="1">
              <a:solidFill>
                <a:srgbClr val="FF0000"/>
              </a:solidFill>
            </a:endParaRPr>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41</a:t>
            </a:fld>
            <a:endParaRPr lang="en-US" altLang="en-US"/>
          </a:p>
        </p:txBody>
      </p:sp>
    </p:spTree>
    <p:extLst>
      <p:ext uri="{BB962C8B-B14F-4D97-AF65-F5344CB8AC3E}">
        <p14:creationId xmlns:p14="http://schemas.microsoft.com/office/powerpoint/2010/main" val="2742138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2133600" y="304800"/>
            <a:ext cx="7772400" cy="1143000"/>
          </a:xfrm>
        </p:spPr>
        <p:txBody>
          <a:bodyPr/>
          <a:lstStyle/>
          <a:p>
            <a:r>
              <a:rPr lang="en-US" altLang="en-US" dirty="0"/>
              <a:t>Useful Concepts</a:t>
            </a:r>
          </a:p>
        </p:txBody>
      </p:sp>
      <p:sp>
        <p:nvSpPr>
          <p:cNvPr id="32775" name="Rectangle 3"/>
          <p:cNvSpPr>
            <a:spLocks noGrp="1" noChangeArrowheads="1"/>
          </p:cNvSpPr>
          <p:nvPr>
            <p:ph type="body" idx="1"/>
          </p:nvPr>
        </p:nvSpPr>
        <p:spPr>
          <a:xfrm>
            <a:off x="2209800" y="1371600"/>
            <a:ext cx="7772400" cy="4876800"/>
          </a:xfrm>
        </p:spPr>
        <p:txBody>
          <a:bodyPr/>
          <a:lstStyle/>
          <a:p>
            <a:pPr>
              <a:lnSpc>
                <a:spcPct val="110000"/>
              </a:lnSpc>
              <a:spcAft>
                <a:spcPct val="10000"/>
              </a:spcAft>
            </a:pPr>
            <a:r>
              <a:rPr lang="en-US" altLang="en-US" i="1">
                <a:solidFill>
                  <a:schemeClr val="accent2"/>
                </a:solidFill>
              </a:rPr>
              <a:t>State space</a:t>
            </a:r>
            <a:r>
              <a:rPr lang="en-US" altLang="en-US"/>
              <a:t>: the set of all states reachable from the initial state by </a:t>
            </a:r>
            <a:r>
              <a:rPr lang="en-US" altLang="en-US" i="1"/>
              <a:t>any</a:t>
            </a:r>
            <a:r>
              <a:rPr lang="en-US" altLang="en-US"/>
              <a:t> sequence of actions</a:t>
            </a:r>
          </a:p>
          <a:p>
            <a:pPr lvl="1">
              <a:lnSpc>
                <a:spcPct val="110000"/>
              </a:lnSpc>
              <a:spcAft>
                <a:spcPct val="10000"/>
              </a:spcAft>
            </a:pPr>
            <a:r>
              <a:rPr lang="en-US" altLang="en-US" i="1">
                <a:solidFill>
                  <a:schemeClr val="accent2"/>
                </a:solidFill>
              </a:rPr>
              <a:t>When several operators can apply to each state, this gets large very quickly</a:t>
            </a:r>
          </a:p>
          <a:p>
            <a:pPr lvl="1">
              <a:lnSpc>
                <a:spcPct val="110000"/>
              </a:lnSpc>
              <a:spcAft>
                <a:spcPct val="10000"/>
              </a:spcAft>
            </a:pPr>
            <a:r>
              <a:rPr lang="en-US" altLang="en-US" i="1">
                <a:solidFill>
                  <a:schemeClr val="accent2"/>
                </a:solidFill>
              </a:rPr>
              <a:t>Might be a proper subset of the set of configurations</a:t>
            </a:r>
          </a:p>
          <a:p>
            <a:pPr>
              <a:lnSpc>
                <a:spcPct val="110000"/>
              </a:lnSpc>
              <a:spcAft>
                <a:spcPct val="10000"/>
              </a:spcAft>
            </a:pPr>
            <a:r>
              <a:rPr lang="en-US" altLang="en-US" i="1">
                <a:solidFill>
                  <a:schemeClr val="accent2"/>
                </a:solidFill>
              </a:rPr>
              <a:t>Path</a:t>
            </a:r>
            <a:r>
              <a:rPr lang="en-US" altLang="en-US"/>
              <a:t>: a sequence of actions leading from one state </a:t>
            </a:r>
            <a:r>
              <a:rPr lang="en-US" altLang="en-US" i="1" err="1"/>
              <a:t>s</a:t>
            </a:r>
            <a:r>
              <a:rPr lang="en-US" altLang="en-US" i="1" baseline="-25000" err="1"/>
              <a:t>j</a:t>
            </a:r>
            <a:r>
              <a:rPr lang="en-US" altLang="en-US"/>
              <a:t> to another state </a:t>
            </a:r>
            <a:r>
              <a:rPr lang="en-US" altLang="en-US" i="1" err="1"/>
              <a:t>s</a:t>
            </a:r>
            <a:r>
              <a:rPr lang="en-US" altLang="en-US" i="1" baseline="-25000" err="1"/>
              <a:t>k</a:t>
            </a:r>
            <a:endParaRPr lang="en-US" altLang="en-US" i="1"/>
          </a:p>
          <a:p>
            <a:pPr>
              <a:lnSpc>
                <a:spcPct val="110000"/>
              </a:lnSpc>
              <a:spcAft>
                <a:spcPct val="10000"/>
              </a:spcAft>
            </a:pPr>
            <a:r>
              <a:rPr lang="en-US" altLang="en-US" i="1">
                <a:solidFill>
                  <a:schemeClr val="accent2"/>
                </a:solidFill>
              </a:rPr>
              <a:t>Frontier:</a:t>
            </a:r>
            <a:r>
              <a:rPr lang="en-US" altLang="en-US">
                <a:solidFill>
                  <a:schemeClr val="accent2"/>
                </a:solidFill>
              </a:rPr>
              <a:t> </a:t>
            </a:r>
            <a:r>
              <a:rPr lang="en-US" altLang="en-US"/>
              <a:t>those states that are available for  </a:t>
            </a:r>
            <a:r>
              <a:rPr lang="en-US" altLang="en-US" i="1">
                <a:solidFill>
                  <a:schemeClr val="accent2"/>
                </a:solidFill>
              </a:rPr>
              <a:t>expanding</a:t>
            </a:r>
            <a:r>
              <a:rPr lang="en-US" altLang="en-US"/>
              <a:t> (for applying legal actions to)</a:t>
            </a:r>
          </a:p>
          <a:p>
            <a:pPr>
              <a:lnSpc>
                <a:spcPct val="110000"/>
              </a:lnSpc>
              <a:spcAft>
                <a:spcPct val="10000"/>
              </a:spcAft>
            </a:pPr>
            <a:r>
              <a:rPr lang="en-US" altLang="en-US" i="1">
                <a:solidFill>
                  <a:schemeClr val="accent2"/>
                </a:solidFill>
              </a:rPr>
              <a:t>Solution</a:t>
            </a:r>
            <a:r>
              <a:rPr lang="en-US" altLang="en-US"/>
              <a:t>: a path from the initial state </a:t>
            </a:r>
            <a:r>
              <a:rPr lang="en-US" altLang="en-US" i="1" err="1"/>
              <a:t>s</a:t>
            </a:r>
            <a:r>
              <a:rPr lang="en-US" altLang="en-US" i="1" baseline="-25000" err="1"/>
              <a:t>i</a:t>
            </a:r>
            <a:r>
              <a:rPr lang="en-US" altLang="en-US"/>
              <a:t> to a state </a:t>
            </a:r>
            <a:r>
              <a:rPr lang="en-US" altLang="en-US" i="1" err="1"/>
              <a:t>s</a:t>
            </a:r>
            <a:r>
              <a:rPr lang="en-US" altLang="en-US" i="1" baseline="-25000" err="1"/>
              <a:t>f</a:t>
            </a:r>
            <a:r>
              <a:rPr lang="en-US" altLang="en-US"/>
              <a:t> that satisfies the goal test</a:t>
            </a: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42</a:t>
            </a:fld>
            <a:endParaRPr lang="en-US" altLang="en-US"/>
          </a:p>
        </p:txBody>
      </p:sp>
    </p:spTree>
    <p:extLst>
      <p:ext uri="{BB962C8B-B14F-4D97-AF65-F5344CB8AC3E}">
        <p14:creationId xmlns:p14="http://schemas.microsoft.com/office/powerpoint/2010/main" val="1414772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2"/>
          <p:cNvSpPr>
            <a:spLocks noGrp="1" noChangeArrowheads="1"/>
          </p:cNvSpPr>
          <p:nvPr>
            <p:ph type="title"/>
          </p:nvPr>
        </p:nvSpPr>
        <p:spPr/>
        <p:txBody>
          <a:bodyPr/>
          <a:lstStyle/>
          <a:p>
            <a:r>
              <a:rPr lang="en-US"/>
              <a:t>Basic search algorithms: </a:t>
            </a:r>
            <a:r>
              <a:rPr lang="en-US" i="1"/>
              <a:t>Tree Search</a:t>
            </a:r>
          </a:p>
        </p:txBody>
      </p:sp>
      <p:sp>
        <p:nvSpPr>
          <p:cNvPr id="33799" name="Rectangle 3"/>
          <p:cNvSpPr>
            <a:spLocks noGrp="1" noChangeArrowheads="1"/>
          </p:cNvSpPr>
          <p:nvPr>
            <p:ph type="body" idx="1"/>
          </p:nvPr>
        </p:nvSpPr>
        <p:spPr>
          <a:xfrm>
            <a:off x="2209800" y="1295400"/>
            <a:ext cx="8001000" cy="4572000"/>
          </a:xfrm>
        </p:spPr>
        <p:txBody>
          <a:bodyPr/>
          <a:lstStyle/>
          <a:p>
            <a:r>
              <a:rPr lang="en-US" dirty="0"/>
              <a:t>Generalized algorithm to solve search problems </a:t>
            </a:r>
          </a:p>
          <a:p>
            <a:r>
              <a:rPr lang="en-US" sz="2100" dirty="0">
                <a:solidFill>
                  <a:schemeClr val="accent2"/>
                </a:solidFill>
              </a:rPr>
              <a:t>Enumerate in some order all possible paths from the initial state</a:t>
            </a:r>
            <a:endParaRPr lang="en-US" sz="2100" dirty="0"/>
          </a:p>
          <a:p>
            <a:pPr lvl="1"/>
            <a:r>
              <a:rPr lang="en-US" sz="2100" dirty="0"/>
              <a:t>Here: search through </a:t>
            </a:r>
            <a:r>
              <a:rPr lang="en-US" sz="2100" i="1" dirty="0">
                <a:solidFill>
                  <a:schemeClr val="accent2"/>
                </a:solidFill>
              </a:rPr>
              <a:t>explicit tree generation</a:t>
            </a:r>
            <a:endParaRPr lang="en-US" sz="2100" i="1" dirty="0"/>
          </a:p>
          <a:p>
            <a:pPr lvl="2"/>
            <a:r>
              <a:rPr lang="en-US" dirty="0"/>
              <a:t>ROOT= initial state.</a:t>
            </a:r>
          </a:p>
          <a:p>
            <a:pPr lvl="2"/>
            <a:r>
              <a:rPr lang="en-US" dirty="0"/>
              <a:t>Nodes in search tree generated through </a:t>
            </a:r>
            <a:r>
              <a:rPr lang="en-US" i="1" dirty="0">
                <a:solidFill>
                  <a:schemeClr val="accent2"/>
                </a:solidFill>
              </a:rPr>
              <a:t>transition model</a:t>
            </a:r>
            <a:endParaRPr lang="en-US" dirty="0"/>
          </a:p>
          <a:p>
            <a:pPr lvl="2"/>
            <a:r>
              <a:rPr lang="en-US" sz="1900" dirty="0"/>
              <a:t>Tree search treats different paths to the same node as distinct</a:t>
            </a: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43</a:t>
            </a:fld>
            <a:endParaRPr lang="en-US" altLang="en-US"/>
          </a:p>
        </p:txBody>
      </p:sp>
    </p:spTree>
    <p:extLst>
      <p:ext uri="{BB962C8B-B14F-4D97-AF65-F5344CB8AC3E}">
        <p14:creationId xmlns:p14="http://schemas.microsoft.com/office/powerpoint/2010/main" val="1423762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2"/>
          <p:cNvSpPr>
            <a:spLocks noGrp="1" noChangeArrowheads="1"/>
          </p:cNvSpPr>
          <p:nvPr>
            <p:ph type="title"/>
          </p:nvPr>
        </p:nvSpPr>
        <p:spPr/>
        <p:txBody>
          <a:bodyPr>
            <a:normAutofit/>
          </a:bodyPr>
          <a:lstStyle/>
          <a:p>
            <a:r>
              <a:rPr lang="en-US" dirty="0"/>
              <a:t>Generalized tree search</a:t>
            </a:r>
          </a:p>
        </p:txBody>
      </p:sp>
      <p:pic>
        <p:nvPicPr>
          <p:cNvPr id="36872" name="Picture 4"/>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09750" y="2671763"/>
            <a:ext cx="7696200" cy="2146300"/>
          </a:xfrm>
        </p:spPr>
      </p:pic>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44</a:t>
            </a:fld>
            <a:endParaRPr lang="en-US" altLang="en-US"/>
          </a:p>
        </p:txBody>
      </p:sp>
      <p:sp>
        <p:nvSpPr>
          <p:cNvPr id="36866" name="Rectangle 2"/>
          <p:cNvSpPr>
            <a:spLocks noGrp="1" noChangeArrowheads="1"/>
          </p:cNvSpPr>
          <p:nvPr>
            <p:ph type="dt" sz="half" idx="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dirty="0"/>
          </a:p>
        </p:txBody>
      </p:sp>
      <p:sp>
        <p:nvSpPr>
          <p:cNvPr id="36871" name="Rectangle 3"/>
          <p:cNvSpPr>
            <a:spLocks noGrp="1" noChangeArrowheads="1"/>
          </p:cNvSpPr>
          <p:nvPr>
            <p:ph type="body" sz="half" idx="4294967295"/>
          </p:nvPr>
        </p:nvSpPr>
        <p:spPr>
          <a:xfrm>
            <a:off x="3662363" y="3962400"/>
            <a:ext cx="8529637" cy="1925638"/>
          </a:xfrm>
        </p:spPr>
        <p:txBody>
          <a:bodyPr>
            <a:normAutofit fontScale="92500" lnSpcReduction="20000"/>
          </a:bodyPr>
          <a:lstStyle/>
          <a:p>
            <a:pPr>
              <a:lnSpc>
                <a:spcPct val="90000"/>
              </a:lnSpc>
              <a:buFont typeface="Symbol" pitchFamily="18" charset="2"/>
              <a:buNone/>
            </a:pPr>
            <a:r>
              <a:rPr lang="en-US" sz="1400"/>
              <a:t>function TREE-SEARCH(</a:t>
            </a:r>
            <a:r>
              <a:rPr lang="en-US" sz="1400" i="1"/>
              <a:t>problem, strategy</a:t>
            </a:r>
            <a:r>
              <a:rPr lang="en-US" sz="1400"/>
              <a:t>) return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do </a:t>
            </a:r>
          </a:p>
          <a:p>
            <a:pPr>
              <a:lnSpc>
                <a:spcPct val="90000"/>
              </a:lnSpc>
              <a:buFont typeface="Symbol" pitchFamily="18" charset="2"/>
              <a:buNone/>
            </a:pPr>
            <a:r>
              <a:rPr lang="en-US" sz="1400"/>
              <a:t>		if the frontier is empty then return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if node contains goal state then return </a:t>
            </a:r>
            <a:r>
              <a:rPr lang="en-US" sz="1400" i="1"/>
              <a:t>solution</a:t>
            </a:r>
            <a:endParaRPr lang="en-US" sz="1400"/>
          </a:p>
          <a:p>
            <a:pPr>
              <a:lnSpc>
                <a:spcPct val="90000"/>
              </a:lnSpc>
              <a:buFont typeface="Symbol" pitchFamily="18" charset="2"/>
              <a:buNone/>
            </a:pPr>
            <a:r>
              <a:rPr lang="en-US" sz="1400"/>
              <a:t>		else expand the node and add resulting nodes to the frontier</a:t>
            </a:r>
          </a:p>
        </p:txBody>
      </p:sp>
      <p:sp>
        <p:nvSpPr>
          <p:cNvPr id="36869" name="Slide Number Placeholder 6"/>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44</a:t>
            </a:fld>
            <a:endParaRPr lang="en-US" altLang="en-US" sz="1400"/>
          </a:p>
        </p:txBody>
      </p:sp>
      <p:sp>
        <p:nvSpPr>
          <p:cNvPr id="28679" name="Text Box 5"/>
          <p:cNvSpPr txBox="1">
            <a:spLocks noChangeArrowheads="1"/>
          </p:cNvSpPr>
          <p:nvPr/>
        </p:nvSpPr>
        <p:spPr bwMode="auto">
          <a:xfrm>
            <a:off x="8134351"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b="1" i="1" dirty="0">
                <a:solidFill>
                  <a:schemeClr val="bg1"/>
                </a:solidFill>
                <a:latin typeface="Times" charset="0"/>
              </a:rPr>
              <a:t>!!</a:t>
            </a:r>
          </a:p>
        </p:txBody>
      </p:sp>
      <p:sp>
        <p:nvSpPr>
          <p:cNvPr id="36874" name="Oval 6"/>
          <p:cNvSpPr>
            <a:spLocks noChangeArrowheads="1"/>
          </p:cNvSpPr>
          <p:nvPr/>
        </p:nvSpPr>
        <p:spPr bwMode="auto">
          <a:xfrm>
            <a:off x="7086601"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2514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grpSp>
        <p:nvGrpSpPr>
          <p:cNvPr id="6" name="Group 5"/>
          <p:cNvGrpSpPr/>
          <p:nvPr/>
        </p:nvGrpSpPr>
        <p:grpSpPr>
          <a:xfrm>
            <a:off x="1524000" y="1353590"/>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grpSp>
    </p:spTree>
    <p:extLst>
      <p:ext uri="{BB962C8B-B14F-4D97-AF65-F5344CB8AC3E}">
        <p14:creationId xmlns:p14="http://schemas.microsoft.com/office/powerpoint/2010/main" val="368604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2"/>
          <p:cNvSpPr>
            <a:spLocks noGrp="1" noChangeArrowheads="1"/>
          </p:cNvSpPr>
          <p:nvPr>
            <p:ph type="title"/>
          </p:nvPr>
        </p:nvSpPr>
        <p:spPr/>
        <p:txBody>
          <a:bodyPr/>
          <a:lstStyle/>
          <a:p>
            <a:r>
              <a:rPr lang="en-US"/>
              <a:t>8-Puzzle: States and Nodes</a:t>
            </a:r>
          </a:p>
        </p:txBody>
      </p:sp>
      <p:sp>
        <p:nvSpPr>
          <p:cNvPr id="37895" name="Rectangle 3"/>
          <p:cNvSpPr>
            <a:spLocks noGrp="1" noChangeArrowheads="1"/>
          </p:cNvSpPr>
          <p:nvPr>
            <p:ph type="body" idx="1"/>
          </p:nvPr>
        </p:nvSpPr>
        <p:spPr>
          <a:xfrm>
            <a:off x="1676400" y="1219200"/>
            <a:ext cx="8915400" cy="5029200"/>
          </a:xfrm>
        </p:spPr>
        <p:txBody>
          <a:bodyPr>
            <a:normAutofit fontScale="92500" lnSpcReduction="10000"/>
          </a:bodyPr>
          <a:lstStyle/>
          <a:p>
            <a:pPr>
              <a:lnSpc>
                <a:spcPct val="80000"/>
              </a:lnSpc>
              <a:spcBef>
                <a:spcPct val="0"/>
              </a:spcBef>
              <a:spcAft>
                <a:spcPct val="20000"/>
              </a:spcAft>
              <a:tabLst>
                <a:tab pos="5943600" algn="l"/>
              </a:tabLst>
            </a:pPr>
            <a:r>
              <a:rPr lang="en-US"/>
              <a:t>A </a:t>
            </a:r>
            <a:r>
              <a:rPr lang="en-US" i="1">
                <a:solidFill>
                  <a:schemeClr val="accent2"/>
                </a:solidFill>
              </a:rPr>
              <a:t>state </a:t>
            </a:r>
            <a:r>
              <a:rPr lang="en-US"/>
              <a:t>is a (representation of a) </a:t>
            </a:r>
            <a:r>
              <a:rPr lang="en-US" i="1">
                <a:solidFill>
                  <a:schemeClr val="accent2"/>
                </a:solidFill>
              </a:rPr>
              <a:t>physical configuration</a:t>
            </a:r>
            <a:endParaRPr lang="en-US"/>
          </a:p>
          <a:p>
            <a:pPr>
              <a:lnSpc>
                <a:spcPct val="80000"/>
              </a:lnSpc>
              <a:spcBef>
                <a:spcPct val="0"/>
              </a:spcBef>
              <a:spcAft>
                <a:spcPct val="20000"/>
              </a:spcAft>
              <a:tabLst>
                <a:tab pos="5943600" algn="l"/>
              </a:tabLst>
            </a:pPr>
            <a:r>
              <a:rPr lang="en-US"/>
              <a:t>A </a:t>
            </a:r>
            <a:r>
              <a:rPr lang="en-US" i="1">
                <a:solidFill>
                  <a:schemeClr val="accent2"/>
                </a:solidFill>
              </a:rPr>
              <a:t>node </a:t>
            </a:r>
            <a:r>
              <a:rPr lang="en-US"/>
              <a:t>is a data structure constituting </a:t>
            </a:r>
            <a:r>
              <a:rPr lang="en-US" i="1">
                <a:solidFill>
                  <a:schemeClr val="accent2"/>
                </a:solidFill>
              </a:rPr>
              <a:t>part of a search tree</a:t>
            </a:r>
            <a:r>
              <a:rPr lang="en-US"/>
              <a:t> </a:t>
            </a:r>
          </a:p>
          <a:p>
            <a:pPr lvl="1">
              <a:lnSpc>
                <a:spcPct val="80000"/>
              </a:lnSpc>
              <a:spcBef>
                <a:spcPct val="0"/>
              </a:spcBef>
              <a:spcAft>
                <a:spcPct val="20000"/>
              </a:spcAft>
              <a:tabLst>
                <a:tab pos="5943600" algn="l"/>
              </a:tabLst>
            </a:pPr>
            <a:r>
              <a:rPr lang="en-US" sz="1800"/>
              <a:t>Also includes </a:t>
            </a:r>
            <a:r>
              <a:rPr lang="en-US" sz="1800" i="1"/>
              <a:t>parent, children, depth</a:t>
            </a:r>
            <a:r>
              <a:rPr lang="en-US" sz="1800"/>
              <a:t>,  </a:t>
            </a:r>
            <a:r>
              <a:rPr lang="en-US" sz="1800" i="1"/>
              <a:t>path cost g(x)</a:t>
            </a:r>
          </a:p>
          <a:p>
            <a:pPr lvl="1">
              <a:lnSpc>
                <a:spcPct val="80000"/>
              </a:lnSpc>
              <a:spcBef>
                <a:spcPct val="0"/>
              </a:spcBef>
              <a:spcAft>
                <a:spcPct val="20000"/>
              </a:spcAft>
              <a:tabLst>
                <a:tab pos="5943600" algn="l"/>
              </a:tabLst>
            </a:pPr>
            <a:r>
              <a:rPr lang="en-US" sz="2100"/>
              <a:t>Here </a:t>
            </a:r>
            <a:r>
              <a:rPr lang="en-US" sz="2100" i="1"/>
              <a:t>node= &lt;state, parent-node, children, action, path-cost, depth&gt;</a:t>
            </a:r>
            <a:endParaRPr lang="en-US" sz="1800" i="1"/>
          </a:p>
          <a:p>
            <a:pPr>
              <a:lnSpc>
                <a:spcPct val="80000"/>
              </a:lnSpc>
              <a:spcBef>
                <a:spcPct val="0"/>
              </a:spcBef>
              <a:spcAft>
                <a:spcPct val="20000"/>
              </a:spcAft>
              <a:tabLst>
                <a:tab pos="5943600" algn="l"/>
              </a:tabLst>
            </a:pPr>
            <a:r>
              <a:rPr lang="en-US"/>
              <a:t> States do not have parents, children, depth or path cost!</a:t>
            </a:r>
          </a:p>
          <a:p>
            <a:pPr>
              <a:lnSpc>
                <a:spcPct val="80000"/>
              </a:lnSpc>
              <a:spcBef>
                <a:spcPct val="0"/>
              </a:spcBef>
              <a:spcAft>
                <a:spcPct val="20000"/>
              </a:spcAft>
              <a:tabLst>
                <a:tab pos="5943600" algn="l"/>
              </a:tabLst>
            </a:pPr>
            <a:endParaRPr lang="en-US"/>
          </a:p>
          <a:p>
            <a:pPr>
              <a:lnSpc>
                <a:spcPct val="80000"/>
              </a:lnSpc>
              <a:tabLst>
                <a:tab pos="5943600" algn="l"/>
              </a:tabLst>
            </a:pPr>
            <a:r>
              <a:rPr lang="en-US" sz="1800"/>
              <a:t>      </a:t>
            </a:r>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endParaRPr lang="en-US" sz="1800"/>
          </a:p>
          <a:p>
            <a:pPr>
              <a:lnSpc>
                <a:spcPct val="80000"/>
              </a:lnSpc>
              <a:tabLst>
                <a:tab pos="5943600" algn="l"/>
              </a:tabLst>
            </a:pPr>
            <a:r>
              <a:rPr lang="en-US" sz="1800"/>
              <a:t>The EXPAND function </a:t>
            </a:r>
          </a:p>
          <a:p>
            <a:pPr lvl="1">
              <a:lnSpc>
                <a:spcPct val="80000"/>
              </a:lnSpc>
              <a:tabLst>
                <a:tab pos="5943600" algn="l"/>
              </a:tabLst>
            </a:pPr>
            <a:r>
              <a:rPr lang="en-US" sz="1800"/>
              <a:t>uses the Actions and Transition Model to create the corresponding states</a:t>
            </a:r>
          </a:p>
          <a:p>
            <a:pPr lvl="2">
              <a:lnSpc>
                <a:spcPct val="80000"/>
              </a:lnSpc>
              <a:tabLst>
                <a:tab pos="5943600" algn="l"/>
              </a:tabLst>
            </a:pPr>
            <a:r>
              <a:rPr lang="en-US"/>
              <a:t>creates new nodes, </a:t>
            </a:r>
          </a:p>
          <a:p>
            <a:pPr lvl="2">
              <a:lnSpc>
                <a:spcPct val="80000"/>
              </a:lnSpc>
              <a:tabLst>
                <a:tab pos="5943600" algn="l"/>
              </a:tabLst>
            </a:pPr>
            <a:r>
              <a:rPr lang="en-US"/>
              <a:t>fills in the various fields </a:t>
            </a:r>
          </a:p>
        </p:txBody>
      </p:sp>
      <p:sp>
        <p:nvSpPr>
          <p:cNvPr id="37896" name="Oval 5"/>
          <p:cNvSpPr>
            <a:spLocks noChangeArrowheads="1"/>
          </p:cNvSpPr>
          <p:nvPr/>
        </p:nvSpPr>
        <p:spPr bwMode="auto">
          <a:xfrm>
            <a:off x="6588126" y="3865564"/>
            <a:ext cx="415925" cy="280987"/>
          </a:xfrm>
          <a:prstGeom prst="ellipse">
            <a:avLst/>
          </a:prstGeom>
          <a:solidFill>
            <a:srgbClr val="FF9900"/>
          </a:solidFill>
          <a:ln w="9525">
            <a:solidFill>
              <a:srgbClr val="FFFFFF"/>
            </a:solidFill>
            <a:round/>
            <a:headEnd/>
            <a:tailEnd/>
          </a:ln>
        </p:spPr>
        <p:txBody>
          <a:bodyPr wrap="none" anchor="ctr"/>
          <a:lstStyle/>
          <a:p>
            <a:endParaRPr lang="en-US"/>
          </a:p>
        </p:txBody>
      </p:sp>
      <p:sp>
        <p:nvSpPr>
          <p:cNvPr id="37897" name="Line 6"/>
          <p:cNvSpPr>
            <a:spLocks noChangeShapeType="1"/>
          </p:cNvSpPr>
          <p:nvPr/>
        </p:nvSpPr>
        <p:spPr bwMode="auto">
          <a:xfrm>
            <a:off x="6734175" y="3586163"/>
            <a:ext cx="0" cy="2333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8" name="Line 7"/>
          <p:cNvSpPr>
            <a:spLocks noChangeShapeType="1"/>
          </p:cNvSpPr>
          <p:nvPr/>
        </p:nvSpPr>
        <p:spPr bwMode="auto">
          <a:xfrm flipH="1">
            <a:off x="6556376" y="4164013"/>
            <a:ext cx="239713" cy="3095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9" name="Line 8"/>
          <p:cNvSpPr>
            <a:spLocks noChangeShapeType="1"/>
          </p:cNvSpPr>
          <p:nvPr/>
        </p:nvSpPr>
        <p:spPr bwMode="auto">
          <a:xfrm>
            <a:off x="6796088" y="4164013"/>
            <a:ext cx="176212" cy="2984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0" name="Line 9"/>
          <p:cNvSpPr>
            <a:spLocks noChangeShapeType="1"/>
          </p:cNvSpPr>
          <p:nvPr/>
        </p:nvSpPr>
        <p:spPr bwMode="auto">
          <a:xfrm flipH="1" flipV="1">
            <a:off x="5029200" y="3962400"/>
            <a:ext cx="1524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1" name="Text Box 10"/>
          <p:cNvSpPr txBox="1">
            <a:spLocks noChangeArrowheads="1"/>
          </p:cNvSpPr>
          <p:nvPr/>
        </p:nvSpPr>
        <p:spPr bwMode="auto">
          <a:xfrm>
            <a:off x="6315075" y="3095626"/>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parent</a:t>
            </a:r>
          </a:p>
        </p:txBody>
      </p:sp>
      <p:sp>
        <p:nvSpPr>
          <p:cNvPr id="37902" name="Text Box 11"/>
          <p:cNvSpPr txBox="1">
            <a:spLocks noChangeArrowheads="1"/>
          </p:cNvSpPr>
          <p:nvPr/>
        </p:nvSpPr>
        <p:spPr bwMode="auto">
          <a:xfrm>
            <a:off x="7208839" y="3478214"/>
            <a:ext cx="15319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Action= Up</a:t>
            </a:r>
          </a:p>
          <a:p>
            <a:pPr eaLnBrk="1" hangingPunct="1"/>
            <a:r>
              <a:rPr lang="en-US" sz="2000" b="1">
                <a:solidFill>
                  <a:srgbClr val="000000"/>
                </a:solidFill>
                <a:latin typeface="Arial" charset="0"/>
              </a:rPr>
              <a:t>Cost = 6 </a:t>
            </a:r>
          </a:p>
          <a:p>
            <a:pPr eaLnBrk="1" hangingPunct="1"/>
            <a:r>
              <a:rPr lang="en-US" sz="2000" b="1">
                <a:solidFill>
                  <a:srgbClr val="000000"/>
                </a:solidFill>
                <a:latin typeface="Arial" charset="0"/>
              </a:rPr>
              <a:t>Depth = 6</a:t>
            </a:r>
          </a:p>
        </p:txBody>
      </p:sp>
      <p:sp>
        <p:nvSpPr>
          <p:cNvPr id="37903" name="Text Box 12"/>
          <p:cNvSpPr txBox="1">
            <a:spLocks noChangeArrowheads="1"/>
          </p:cNvSpPr>
          <p:nvPr/>
        </p:nvSpPr>
        <p:spPr bwMode="auto">
          <a:xfrm>
            <a:off x="6315076" y="4672014"/>
            <a:ext cx="1171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children</a:t>
            </a:r>
          </a:p>
        </p:txBody>
      </p:sp>
      <p:sp>
        <p:nvSpPr>
          <p:cNvPr id="37904" name="Text Box 13"/>
          <p:cNvSpPr txBox="1">
            <a:spLocks noChangeArrowheads="1"/>
          </p:cNvSpPr>
          <p:nvPr/>
        </p:nvSpPr>
        <p:spPr bwMode="auto">
          <a:xfrm>
            <a:off x="5562600" y="4114801"/>
            <a:ext cx="776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b="1">
                <a:solidFill>
                  <a:srgbClr val="000000"/>
                </a:solidFill>
                <a:latin typeface="Arial" charset="0"/>
              </a:rPr>
              <a:t>state</a:t>
            </a:r>
          </a:p>
        </p:txBody>
      </p:sp>
      <p:sp>
        <p:nvSpPr>
          <p:cNvPr id="37905" name="Text Box 14"/>
          <p:cNvSpPr txBox="1">
            <a:spLocks noChangeArrowheads="1"/>
          </p:cNvSpPr>
          <p:nvPr/>
        </p:nvSpPr>
        <p:spPr bwMode="auto">
          <a:xfrm>
            <a:off x="6324600" y="2576513"/>
            <a:ext cx="114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Node</a:t>
            </a:r>
          </a:p>
        </p:txBody>
      </p:sp>
      <p:sp>
        <p:nvSpPr>
          <p:cNvPr id="37906" name="Text Box 15"/>
          <p:cNvSpPr txBox="1">
            <a:spLocks noChangeArrowheads="1"/>
          </p:cNvSpPr>
          <p:nvPr/>
        </p:nvSpPr>
        <p:spPr bwMode="auto">
          <a:xfrm>
            <a:off x="4038600" y="2743201"/>
            <a:ext cx="114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2800" b="1"/>
              <a:t>State</a:t>
            </a:r>
          </a:p>
        </p:txBody>
      </p:sp>
      <p:graphicFrame>
        <p:nvGraphicFramePr>
          <p:cNvPr id="1203216" name="Group 16"/>
          <p:cNvGraphicFramePr>
            <a:graphicFrameLocks noGrp="1"/>
          </p:cNvGraphicFramePr>
          <p:nvPr/>
        </p:nvGraphicFramePr>
        <p:xfrm>
          <a:off x="4191000" y="3616325"/>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45</a:t>
            </a:fld>
            <a:endParaRPr lang="en-US" altLang="en-US"/>
          </a:p>
        </p:txBody>
      </p:sp>
    </p:spTree>
    <p:extLst>
      <p:ext uri="{BB962C8B-B14F-4D97-AF65-F5344CB8AC3E}">
        <p14:creationId xmlns:p14="http://schemas.microsoft.com/office/powerpoint/2010/main" val="41676188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dt" sz="quarter" idx="10"/>
          </p:nvPr>
        </p:nvSpPr>
        <p:spPr bwMode="auto">
          <a:xfrm>
            <a:off x="685800" y="6248400"/>
            <a:ext cx="2590800" cy="457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endParaRPr lang="en-US" altLang="en-US" sz="1400" dirty="0"/>
          </a:p>
        </p:txBody>
      </p:sp>
      <p:sp>
        <p:nvSpPr>
          <p:cNvPr id="38918" name="Text Box 2"/>
          <p:cNvSpPr txBox="1">
            <a:spLocks noChangeArrowheads="1"/>
          </p:cNvSpPr>
          <p:nvPr/>
        </p:nvSpPr>
        <p:spPr bwMode="auto">
          <a:xfrm>
            <a:off x="2209800" y="228601"/>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800" b="1">
                <a:latin typeface="Arial" charset="0"/>
              </a:rPr>
              <a:t>8-Puzzle </a:t>
            </a:r>
            <a:r>
              <a:rPr lang="en-US" sz="2800" b="1" i="1">
                <a:solidFill>
                  <a:schemeClr val="accent2"/>
                </a:solidFill>
                <a:latin typeface="Arial" charset="0"/>
              </a:rPr>
              <a:t>Search Tree </a:t>
            </a:r>
          </a:p>
        </p:txBody>
      </p:sp>
      <p:graphicFrame>
        <p:nvGraphicFramePr>
          <p:cNvPr id="1205251" name="Group 3"/>
          <p:cNvGraphicFramePr>
            <a:graphicFrameLocks noGrp="1"/>
          </p:cNvGraphicFramePr>
          <p:nvPr/>
        </p:nvGraphicFramePr>
        <p:xfrm>
          <a:off x="5676900" y="137160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269" name="Group 21"/>
          <p:cNvGraphicFramePr>
            <a:graphicFrameLocks noGrp="1"/>
          </p:cNvGraphicFramePr>
          <p:nvPr/>
        </p:nvGraphicFramePr>
        <p:xfrm>
          <a:off x="5676900" y="29146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287" name="Group 39"/>
          <p:cNvGraphicFramePr>
            <a:graphicFrameLocks noGrp="1"/>
          </p:cNvGraphicFramePr>
          <p:nvPr/>
        </p:nvGraphicFramePr>
        <p:xfrm>
          <a:off x="2971800" y="289560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05" name="Group 57"/>
          <p:cNvGraphicFramePr>
            <a:graphicFrameLocks noGrp="1"/>
          </p:cNvGraphicFramePr>
          <p:nvPr/>
        </p:nvGraphicFramePr>
        <p:xfrm>
          <a:off x="8382000" y="29146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38991" name="AutoShape 75"/>
          <p:cNvCxnSpPr>
            <a:cxnSpLocks noChangeShapeType="1"/>
          </p:cNvCxnSpPr>
          <p:nvPr/>
        </p:nvCxnSpPr>
        <p:spPr bwMode="auto">
          <a:xfrm>
            <a:off x="6096000" y="228600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2" name="AutoShape 76"/>
          <p:cNvCxnSpPr>
            <a:cxnSpLocks noChangeShapeType="1"/>
          </p:cNvCxnSpPr>
          <p:nvPr/>
        </p:nvCxnSpPr>
        <p:spPr bwMode="auto">
          <a:xfrm flipH="1">
            <a:off x="3390900" y="2266950"/>
            <a:ext cx="2705100" cy="6286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3" name="AutoShape 77"/>
          <p:cNvCxnSpPr>
            <a:cxnSpLocks noChangeShapeType="1"/>
          </p:cNvCxnSpPr>
          <p:nvPr/>
        </p:nvCxnSpPr>
        <p:spPr bwMode="auto">
          <a:xfrm>
            <a:off x="6096000" y="2266950"/>
            <a:ext cx="0" cy="6477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4" name="AutoShape 78"/>
          <p:cNvCxnSpPr>
            <a:cxnSpLocks noChangeShapeType="1"/>
          </p:cNvCxnSpPr>
          <p:nvPr/>
        </p:nvCxnSpPr>
        <p:spPr bwMode="auto">
          <a:xfrm>
            <a:off x="3390900" y="3790950"/>
            <a:ext cx="6858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5" name="AutoShape 79"/>
          <p:cNvCxnSpPr>
            <a:cxnSpLocks noChangeShapeType="1"/>
          </p:cNvCxnSpPr>
          <p:nvPr/>
        </p:nvCxnSpPr>
        <p:spPr bwMode="auto">
          <a:xfrm flipH="1">
            <a:off x="2628900" y="3790950"/>
            <a:ext cx="762000" cy="8763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6" name="AutoShape 80"/>
          <p:cNvCxnSpPr>
            <a:cxnSpLocks noChangeShapeType="1"/>
          </p:cNvCxnSpPr>
          <p:nvPr/>
        </p:nvCxnSpPr>
        <p:spPr bwMode="auto">
          <a:xfrm flipH="1">
            <a:off x="5372100" y="3810000"/>
            <a:ext cx="7239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7" name="AutoShape 81"/>
          <p:cNvCxnSpPr>
            <a:cxnSpLocks noChangeShapeType="1"/>
          </p:cNvCxnSpPr>
          <p:nvPr/>
        </p:nvCxnSpPr>
        <p:spPr bwMode="auto">
          <a:xfrm>
            <a:off x="6096000" y="3810000"/>
            <a:ext cx="6477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8" name="AutoShape 82"/>
          <p:cNvCxnSpPr>
            <a:cxnSpLocks noChangeShapeType="1"/>
          </p:cNvCxnSpPr>
          <p:nvPr/>
        </p:nvCxnSpPr>
        <p:spPr bwMode="auto">
          <a:xfrm>
            <a:off x="8801100" y="3810000"/>
            <a:ext cx="7620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8999" name="AutoShape 83"/>
          <p:cNvCxnSpPr>
            <a:cxnSpLocks noChangeShapeType="1"/>
          </p:cNvCxnSpPr>
          <p:nvPr/>
        </p:nvCxnSpPr>
        <p:spPr bwMode="auto">
          <a:xfrm flipH="1">
            <a:off x="8115300" y="3810000"/>
            <a:ext cx="685800" cy="85725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aphicFrame>
        <p:nvGraphicFramePr>
          <p:cNvPr id="1205332" name="Group 84"/>
          <p:cNvGraphicFramePr>
            <a:graphicFrameLocks noGrp="1"/>
          </p:cNvGraphicFramePr>
          <p:nvPr/>
        </p:nvGraphicFramePr>
        <p:xfrm>
          <a:off x="63246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50" name="Group 102"/>
          <p:cNvGraphicFramePr>
            <a:graphicFrameLocks noGrp="1"/>
          </p:cNvGraphicFramePr>
          <p:nvPr/>
        </p:nvGraphicFramePr>
        <p:xfrm>
          <a:off x="49530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68" name="Group 120"/>
          <p:cNvGraphicFramePr>
            <a:graphicFrameLocks noGrp="1"/>
          </p:cNvGraphicFramePr>
          <p:nvPr/>
        </p:nvGraphicFramePr>
        <p:xfrm>
          <a:off x="36576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386" name="Group 138"/>
          <p:cNvGraphicFramePr>
            <a:graphicFrameLocks noGrp="1"/>
          </p:cNvGraphicFramePr>
          <p:nvPr/>
        </p:nvGraphicFramePr>
        <p:xfrm>
          <a:off x="22098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404" name="Group 156"/>
          <p:cNvGraphicFramePr>
            <a:graphicFrameLocks noGrp="1"/>
          </p:cNvGraphicFramePr>
          <p:nvPr/>
        </p:nvGraphicFramePr>
        <p:xfrm>
          <a:off x="91440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205422" name="Group 174"/>
          <p:cNvGraphicFramePr>
            <a:graphicFrameLocks noGrp="1"/>
          </p:cNvGraphicFramePr>
          <p:nvPr/>
        </p:nvGraphicFramePr>
        <p:xfrm>
          <a:off x="7696200" y="4667250"/>
          <a:ext cx="838200" cy="895974"/>
        </p:xfrm>
        <a:graphic>
          <a:graphicData uri="http://schemas.openxmlformats.org/drawingml/2006/table">
            <a:tbl>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7</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2</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Times New Roman" pitchFamily="18" charset="0"/>
                      </a:endParaRP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5</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6</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rgbClr val="FF0000"/>
                          </a:solidFill>
                          <a:effectLst/>
                          <a:latin typeface="Times New Roman" pitchFamily="18" charset="0"/>
                        </a:rPr>
                        <a:t>4</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845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8</a:t>
                      </a:r>
                    </a:p>
                  </a:txBody>
                  <a:tcPr marL="64008" marR="45720" marT="27409" marB="2740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3</a:t>
                      </a:r>
                    </a:p>
                  </a:txBody>
                  <a:tcPr marL="64008" marR="45720" marT="27409" marB="2740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Times New Roman" pitchFamily="18" charset="0"/>
                        </a:rPr>
                        <a:t>1</a:t>
                      </a:r>
                    </a:p>
                  </a:txBody>
                  <a:tcPr marL="64008" marR="45720" marT="27409" marB="2740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cxnSp>
        <p:nvCxnSpPr>
          <p:cNvPr id="39132" name="AutoShape 195"/>
          <p:cNvCxnSpPr>
            <a:cxnSpLocks noChangeShapeType="1"/>
          </p:cNvCxnSpPr>
          <p:nvPr/>
        </p:nvCxnSpPr>
        <p:spPr bwMode="auto">
          <a:xfrm>
            <a:off x="5372100" y="556260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9" name="AutoShape 199"/>
          <p:cNvCxnSpPr>
            <a:cxnSpLocks noChangeShapeType="1"/>
          </p:cNvCxnSpPr>
          <p:nvPr/>
        </p:nvCxnSpPr>
        <p:spPr bwMode="auto">
          <a:xfrm>
            <a:off x="81153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6" name="AutoShape 203"/>
          <p:cNvCxnSpPr>
            <a:cxnSpLocks noChangeShapeType="1"/>
          </p:cNvCxnSpPr>
          <p:nvPr/>
        </p:nvCxnSpPr>
        <p:spPr bwMode="auto">
          <a:xfrm>
            <a:off x="6743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3" name="AutoShape 207"/>
          <p:cNvCxnSpPr>
            <a:cxnSpLocks noChangeShapeType="1"/>
          </p:cNvCxnSpPr>
          <p:nvPr/>
        </p:nvCxnSpPr>
        <p:spPr bwMode="auto">
          <a:xfrm>
            <a:off x="95631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20" name="AutoShape 211"/>
          <p:cNvCxnSpPr>
            <a:cxnSpLocks noChangeShapeType="1"/>
          </p:cNvCxnSpPr>
          <p:nvPr/>
        </p:nvCxnSpPr>
        <p:spPr bwMode="auto">
          <a:xfrm>
            <a:off x="4076700" y="5543550"/>
            <a:ext cx="38100" cy="838200"/>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117" name="AutoShape 215"/>
          <p:cNvCxnSpPr>
            <a:cxnSpLocks noChangeShapeType="1"/>
          </p:cNvCxnSpPr>
          <p:nvPr/>
        </p:nvCxnSpPr>
        <p:spPr bwMode="auto">
          <a:xfrm>
            <a:off x="2628900" y="5562601"/>
            <a:ext cx="38100" cy="819573"/>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9115" name="Text Box 217"/>
          <p:cNvSpPr txBox="1">
            <a:spLocks noChangeArrowheads="1"/>
          </p:cNvSpPr>
          <p:nvPr/>
        </p:nvSpPr>
        <p:spPr bwMode="auto">
          <a:xfrm>
            <a:off x="1909763" y="1387632"/>
            <a:ext cx="36480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a:t> (</a:t>
            </a:r>
            <a:r>
              <a:rPr lang="en-US" sz="2000">
                <a:latin typeface="Arial" charset="0"/>
              </a:rPr>
              <a:t>Nodes show state, parent, children - leaving </a:t>
            </a:r>
            <a:r>
              <a:rPr lang="en-US" sz="2000" i="1">
                <a:latin typeface="Arial" charset="0"/>
              </a:rPr>
              <a:t>Action, Cost, Depth</a:t>
            </a:r>
            <a:r>
              <a:rPr lang="en-US" sz="2000">
                <a:latin typeface="Arial" charset="0"/>
              </a:rPr>
              <a:t> Implicit)</a:t>
            </a:r>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46</a:t>
            </a:fld>
            <a:endParaRPr lang="en-US" altLang="en-US"/>
          </a:p>
        </p:txBody>
      </p:sp>
      <p:cxnSp>
        <p:nvCxnSpPr>
          <p:cNvPr id="51" name="AutoShape 203"/>
          <p:cNvCxnSpPr>
            <a:cxnSpLocks noChangeShapeType="1"/>
          </p:cNvCxnSpPr>
          <p:nvPr/>
        </p:nvCxnSpPr>
        <p:spPr bwMode="auto">
          <a:xfrm>
            <a:off x="6136342" y="2262468"/>
            <a:ext cx="4531658" cy="633132"/>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4" name="Text Box 217"/>
          <p:cNvSpPr txBox="1">
            <a:spLocks noChangeArrowheads="1"/>
          </p:cNvSpPr>
          <p:nvPr/>
        </p:nvSpPr>
        <p:spPr bwMode="auto">
          <a:xfrm>
            <a:off x="6781801" y="1308170"/>
            <a:ext cx="3648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buFontTx/>
              <a:buChar char="•"/>
            </a:pPr>
            <a:r>
              <a:rPr lang="en-US" sz="2000">
                <a:latin typeface="Arial" charset="0"/>
              </a:rPr>
              <a:t> Suppressing useless      “backwards” moves</a:t>
            </a:r>
          </a:p>
        </p:txBody>
      </p:sp>
    </p:spTree>
    <p:extLst>
      <p:ext uri="{BB962C8B-B14F-4D97-AF65-F5344CB8AC3E}">
        <p14:creationId xmlns:p14="http://schemas.microsoft.com/office/powerpoint/2010/main" val="2708337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62296042-B540-4625-80BD-56C6E39189F0}" type="slidenum">
              <a:rPr lang="en-US" altLang="en-US" sz="1400"/>
              <a:pPr/>
              <a:t>47</a:t>
            </a:fld>
            <a:endParaRPr lang="en-US" altLang="en-US" sz="1400"/>
          </a:p>
        </p:txBody>
      </p:sp>
      <p:sp>
        <p:nvSpPr>
          <p:cNvPr id="57347" name="Rectangle 2"/>
          <p:cNvSpPr>
            <a:spLocks noGrp="1" noChangeArrowheads="1"/>
          </p:cNvSpPr>
          <p:nvPr>
            <p:ph type="title"/>
          </p:nvPr>
        </p:nvSpPr>
        <p:spPr/>
        <p:txBody>
          <a:bodyPr/>
          <a:lstStyle/>
          <a:p>
            <a:pPr eaLnBrk="1" hangingPunct="1"/>
            <a:r>
              <a:rPr lang="en-US" altLang="en-US">
                <a:ea typeface="ＭＳ Ｐゴシック" panose="020B0600070205080204" pitchFamily="34" charset="-128"/>
              </a:rPr>
              <a:t>Problem: Repeated states</a:t>
            </a:r>
          </a:p>
        </p:txBody>
      </p:sp>
      <p:sp>
        <p:nvSpPr>
          <p:cNvPr id="57348" name="Rectangle 3"/>
          <p:cNvSpPr>
            <a:spLocks noGrp="1" noChangeArrowheads="1"/>
          </p:cNvSpPr>
          <p:nvPr>
            <p:ph type="body" idx="1"/>
          </p:nvPr>
        </p:nvSpPr>
        <p:spPr/>
        <p:txBody>
          <a:bodyPr/>
          <a:lstStyle/>
          <a:p>
            <a:pPr eaLnBrk="1" hangingPunct="1"/>
            <a:r>
              <a:rPr lang="en-US" altLang="en-US">
                <a:ea typeface="ＭＳ Ｐゴシック" panose="020B0600070205080204" pitchFamily="34" charset="-128"/>
              </a:rPr>
              <a:t>Failure to detect </a:t>
            </a:r>
            <a:r>
              <a:rPr lang="en-US" altLang="en-US" i="1">
                <a:solidFill>
                  <a:srgbClr val="FF0000"/>
                </a:solidFill>
                <a:ea typeface="ＭＳ Ｐゴシック" panose="020B0600070205080204" pitchFamily="34" charset="-128"/>
              </a:rPr>
              <a:t>repeated states </a:t>
            </a:r>
            <a:r>
              <a:rPr lang="en-US" altLang="en-US">
                <a:ea typeface="ＭＳ Ｐゴシック" panose="020B0600070205080204" pitchFamily="34" charset="-128"/>
              </a:rPr>
              <a:t>can turn a linear problem into an </a:t>
            </a:r>
            <a:r>
              <a:rPr lang="en-US" altLang="en-US" i="1">
                <a:solidFill>
                  <a:srgbClr val="FF0000"/>
                </a:solidFill>
                <a:ea typeface="ＭＳ Ｐゴシック" panose="020B0600070205080204" pitchFamily="34" charset="-128"/>
              </a:rPr>
              <a:t>exponential</a:t>
            </a:r>
            <a:r>
              <a:rPr lang="en-US" altLang="en-US">
                <a:ea typeface="ＭＳ Ｐゴシック" panose="020B0600070205080204" pitchFamily="34" charset="-128"/>
              </a:rPr>
              <a:t> one!</a:t>
            </a:r>
          </a:p>
        </p:txBody>
      </p:sp>
      <p:pic>
        <p:nvPicPr>
          <p:cNvPr id="57349" name="Picture 4" descr="ribbon-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895600"/>
            <a:ext cx="85344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15001070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0DAA26CE-A203-4981-BCDC-ACE2FBF740C0}" type="slidenum">
              <a:rPr lang="en-US" altLang="en-US" sz="1400"/>
              <a:pPr/>
              <a:t>48</a:t>
            </a:fld>
            <a:endParaRPr lang="en-US" altLang="en-US" sz="1400"/>
          </a:p>
        </p:txBody>
      </p:sp>
      <p:sp>
        <p:nvSpPr>
          <p:cNvPr id="59395" name="Rectangle 2"/>
          <p:cNvSpPr>
            <a:spLocks noGrp="1" noChangeArrowheads="1"/>
          </p:cNvSpPr>
          <p:nvPr>
            <p:ph type="title"/>
          </p:nvPr>
        </p:nvSpPr>
        <p:spPr>
          <a:noFill/>
        </p:spPr>
        <p:txBody>
          <a:bodyPr vert="horz" lIns="90488" tIns="44450" rIns="90488" bIns="44450" rtlCol="0" anchor="ctr">
            <a:normAutofit/>
          </a:bodyPr>
          <a:lstStyle/>
          <a:p>
            <a:pPr eaLnBrk="1" hangingPunct="1"/>
            <a:r>
              <a:rPr lang="en-US" altLang="en-US">
                <a:ea typeface="ＭＳ Ｐゴシック" panose="020B0600070205080204" pitchFamily="34" charset="-128"/>
              </a:rPr>
              <a:t>Solution: Graph Search!</a:t>
            </a:r>
          </a:p>
        </p:txBody>
      </p:sp>
      <p:sp>
        <p:nvSpPr>
          <p:cNvPr id="59396" name="Rectangle 3"/>
          <p:cNvSpPr>
            <a:spLocks noGrp="1" noChangeArrowheads="1"/>
          </p:cNvSpPr>
          <p:nvPr>
            <p:ph type="body" idx="1"/>
          </p:nvPr>
        </p:nvSpPr>
        <p:spPr>
          <a:xfrm>
            <a:off x="2171700" y="3657600"/>
            <a:ext cx="8115300" cy="2819400"/>
          </a:xfrm>
          <a:noFill/>
        </p:spPr>
        <p:txBody>
          <a:bodyPr vert="horz" lIns="90488" tIns="44450" rIns="90488" bIns="44450" rtlCol="0">
            <a:normAutofit/>
          </a:bodyPr>
          <a:lstStyle/>
          <a:p>
            <a:pPr eaLnBrk="1" hangingPunct="1"/>
            <a:r>
              <a:rPr lang="en-US" altLang="en-US" sz="2800">
                <a:ea typeface="ＭＳ Ｐゴシック" panose="020B0600070205080204" pitchFamily="34" charset="-128"/>
              </a:rPr>
              <a:t>Graph search</a:t>
            </a:r>
          </a:p>
          <a:p>
            <a:pPr lvl="1" eaLnBrk="1" hangingPunct="1"/>
            <a:endParaRPr lang="en-US" altLang="en-US" sz="2400">
              <a:ea typeface="ＭＳ Ｐゴシック" panose="020B0600070205080204" pitchFamily="34" charset="-128"/>
            </a:endParaRPr>
          </a:p>
          <a:p>
            <a:pPr lvl="1" eaLnBrk="1" hangingPunct="1"/>
            <a:r>
              <a:rPr lang="en-US" sz="2400"/>
              <a:t>Simple Mod from tree search</a:t>
            </a:r>
            <a:r>
              <a:rPr lang="en-US" sz="2400" i="1">
                <a:solidFill>
                  <a:srgbClr val="FF0000"/>
                </a:solidFill>
              </a:rPr>
              <a:t>: Check to see if a node has been visited before adding to search queue</a:t>
            </a:r>
          </a:p>
          <a:p>
            <a:pPr lvl="2" eaLnBrk="1" hangingPunct="1"/>
            <a:r>
              <a:rPr lang="en-US" altLang="en-US" sz="1800">
                <a:ea typeface="ＭＳ Ｐゴシック" panose="020B0600070205080204" pitchFamily="34" charset="-128"/>
              </a:rPr>
              <a:t>must keep track of all possible states (can use a lot of memory)</a:t>
            </a:r>
          </a:p>
          <a:p>
            <a:pPr lvl="2" eaLnBrk="1" hangingPunct="1"/>
            <a:r>
              <a:rPr lang="en-US" altLang="en-US" sz="1800">
                <a:ea typeface="ＭＳ Ｐゴシック" panose="020B0600070205080204" pitchFamily="34" charset="-128"/>
              </a:rPr>
              <a:t>e.g., 8-puzzle problem, we have 9!/2 </a:t>
            </a:r>
            <a:r>
              <a:rPr lang="en-US" altLang="en-US" sz="1800">
                <a:ea typeface="ＭＳ Ｐゴシック" panose="020B0600070205080204" pitchFamily="34" charset="-128"/>
                <a:sym typeface="Symbol" panose="05050102010706020507" pitchFamily="18" charset="2"/>
              </a:rPr>
              <a:t></a:t>
            </a:r>
            <a:r>
              <a:rPr lang="en-US" altLang="en-US" sz="1800">
                <a:ea typeface="ＭＳ Ｐゴシック" panose="020B0600070205080204" pitchFamily="34" charset="-128"/>
              </a:rPr>
              <a:t>182K states</a:t>
            </a:r>
          </a:p>
        </p:txBody>
      </p:sp>
      <p:sp>
        <p:nvSpPr>
          <p:cNvPr id="59397" name="Oval 4"/>
          <p:cNvSpPr>
            <a:spLocks noChangeArrowheads="1"/>
          </p:cNvSpPr>
          <p:nvPr/>
        </p:nvSpPr>
        <p:spPr bwMode="auto">
          <a:xfrm>
            <a:off x="2825750" y="1987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8" name="Oval 5"/>
          <p:cNvSpPr>
            <a:spLocks noChangeArrowheads="1"/>
          </p:cNvSpPr>
          <p:nvPr/>
        </p:nvSpPr>
        <p:spPr bwMode="auto">
          <a:xfrm>
            <a:off x="3435350" y="2673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399" name="Oval 6"/>
          <p:cNvSpPr>
            <a:spLocks noChangeArrowheads="1"/>
          </p:cNvSpPr>
          <p:nvPr/>
        </p:nvSpPr>
        <p:spPr bwMode="auto">
          <a:xfrm>
            <a:off x="3968750" y="1530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0" name="Line 7"/>
          <p:cNvSpPr>
            <a:spLocks noChangeShapeType="1"/>
          </p:cNvSpPr>
          <p:nvPr/>
        </p:nvSpPr>
        <p:spPr bwMode="auto">
          <a:xfrm flipV="1">
            <a:off x="3048000" y="1676400"/>
            <a:ext cx="914400" cy="3810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1" name="Line 8"/>
          <p:cNvSpPr>
            <a:spLocks noChangeShapeType="1"/>
          </p:cNvSpPr>
          <p:nvPr/>
        </p:nvSpPr>
        <p:spPr bwMode="auto">
          <a:xfrm flipH="1">
            <a:off x="3581400" y="1752600"/>
            <a:ext cx="457200" cy="91440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2" name="Line 9"/>
          <p:cNvSpPr>
            <a:spLocks noChangeShapeType="1"/>
          </p:cNvSpPr>
          <p:nvPr/>
        </p:nvSpPr>
        <p:spPr bwMode="auto">
          <a:xfrm>
            <a:off x="2981326" y="2139950"/>
            <a:ext cx="447675" cy="603250"/>
          </a:xfrm>
          <a:prstGeom prst="line">
            <a:avLst/>
          </a:prstGeom>
          <a:noFill/>
          <a:ln w="12700">
            <a:solidFill>
              <a:schemeClr val="tx1"/>
            </a:solidFill>
            <a:round/>
            <a:headEnd type="triangle"/>
            <a:tailEnd type="triangle"/>
          </a:ln>
          <a:extLst>
            <a:ext uri="{909E8E84-426E-40DD-AFC4-6F175D3DCCD1}">
              <a14:hiddenFill xmlns:a14="http://schemas.microsoft.com/office/drawing/2010/main">
                <a:noFill/>
              </a14:hiddenFill>
            </a:ext>
          </a:extLst>
        </p:spPr>
        <p:txBody>
          <a:bodyPr/>
          <a:lstStyle/>
          <a:p>
            <a:endParaRPr lang="en-US"/>
          </a:p>
        </p:txBody>
      </p:sp>
      <p:sp>
        <p:nvSpPr>
          <p:cNvPr id="59403" name="Rectangle 10"/>
          <p:cNvSpPr>
            <a:spLocks noChangeArrowheads="1"/>
          </p:cNvSpPr>
          <p:nvPr/>
        </p:nvSpPr>
        <p:spPr bwMode="auto">
          <a:xfrm>
            <a:off x="2576513" y="1577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04" name="Rectangle 11"/>
          <p:cNvSpPr>
            <a:spLocks noChangeArrowheads="1"/>
          </p:cNvSpPr>
          <p:nvPr/>
        </p:nvSpPr>
        <p:spPr bwMode="auto">
          <a:xfrm>
            <a:off x="4024313" y="1196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05" name="Rectangle 12"/>
          <p:cNvSpPr>
            <a:spLocks noChangeArrowheads="1"/>
          </p:cNvSpPr>
          <p:nvPr/>
        </p:nvSpPr>
        <p:spPr bwMode="auto">
          <a:xfrm>
            <a:off x="37195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06" name="Oval 13"/>
          <p:cNvSpPr>
            <a:spLocks noChangeArrowheads="1"/>
          </p:cNvSpPr>
          <p:nvPr/>
        </p:nvSpPr>
        <p:spPr bwMode="auto">
          <a:xfrm>
            <a:off x="7473950" y="12255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7" name="Oval 14"/>
          <p:cNvSpPr>
            <a:spLocks noChangeArrowheads="1"/>
          </p:cNvSpPr>
          <p:nvPr/>
        </p:nvSpPr>
        <p:spPr bwMode="auto">
          <a:xfrm>
            <a:off x="64833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8" name="Oval 15"/>
          <p:cNvSpPr>
            <a:spLocks noChangeArrowheads="1"/>
          </p:cNvSpPr>
          <p:nvPr/>
        </p:nvSpPr>
        <p:spPr bwMode="auto">
          <a:xfrm>
            <a:off x="5797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09" name="Oval 16"/>
          <p:cNvSpPr>
            <a:spLocks noChangeArrowheads="1"/>
          </p:cNvSpPr>
          <p:nvPr/>
        </p:nvSpPr>
        <p:spPr bwMode="auto">
          <a:xfrm>
            <a:off x="6940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0" name="Oval 17"/>
          <p:cNvSpPr>
            <a:spLocks noChangeArrowheads="1"/>
          </p:cNvSpPr>
          <p:nvPr/>
        </p:nvSpPr>
        <p:spPr bwMode="auto">
          <a:xfrm>
            <a:off x="8083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1" name="Oval 18"/>
          <p:cNvSpPr>
            <a:spLocks noChangeArrowheads="1"/>
          </p:cNvSpPr>
          <p:nvPr/>
        </p:nvSpPr>
        <p:spPr bwMode="auto">
          <a:xfrm>
            <a:off x="9226550" y="30543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2" name="Oval 19"/>
          <p:cNvSpPr>
            <a:spLocks noChangeArrowheads="1"/>
          </p:cNvSpPr>
          <p:nvPr/>
        </p:nvSpPr>
        <p:spPr bwMode="auto">
          <a:xfrm>
            <a:off x="8540750" y="2139950"/>
            <a:ext cx="215900" cy="215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endParaRPr lang="en-US" altLang="en-US" sz="1800"/>
          </a:p>
        </p:txBody>
      </p:sp>
      <p:sp>
        <p:nvSpPr>
          <p:cNvPr id="59413" name="Rectangle 20"/>
          <p:cNvSpPr>
            <a:spLocks noChangeArrowheads="1"/>
          </p:cNvSpPr>
          <p:nvPr/>
        </p:nvSpPr>
        <p:spPr bwMode="auto">
          <a:xfrm>
            <a:off x="7758113" y="10445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4" name="Rectangle 21"/>
          <p:cNvSpPr>
            <a:spLocks noChangeArrowheads="1"/>
          </p:cNvSpPr>
          <p:nvPr/>
        </p:nvSpPr>
        <p:spPr bwMode="auto">
          <a:xfrm>
            <a:off x="6310313" y="18827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15" name="Rectangle 22"/>
          <p:cNvSpPr>
            <a:spLocks noChangeArrowheads="1"/>
          </p:cNvSpPr>
          <p:nvPr/>
        </p:nvSpPr>
        <p:spPr bwMode="auto">
          <a:xfrm>
            <a:off x="8672513" y="18827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16" name="Rectangle 23"/>
          <p:cNvSpPr>
            <a:spLocks noChangeArrowheads="1"/>
          </p:cNvSpPr>
          <p:nvPr/>
        </p:nvSpPr>
        <p:spPr bwMode="auto">
          <a:xfrm>
            <a:off x="7072313" y="2720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17" name="Line 24"/>
          <p:cNvSpPr>
            <a:spLocks noChangeShapeType="1"/>
          </p:cNvSpPr>
          <p:nvPr/>
        </p:nvSpPr>
        <p:spPr bwMode="auto">
          <a:xfrm flipH="1">
            <a:off x="6629400" y="1371600"/>
            <a:ext cx="83820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8" name="Line 25"/>
          <p:cNvSpPr>
            <a:spLocks noChangeShapeType="1"/>
          </p:cNvSpPr>
          <p:nvPr/>
        </p:nvSpPr>
        <p:spPr bwMode="auto">
          <a:xfrm flipH="1">
            <a:off x="59436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19" name="Line 26"/>
          <p:cNvSpPr>
            <a:spLocks noChangeShapeType="1"/>
          </p:cNvSpPr>
          <p:nvPr/>
        </p:nvSpPr>
        <p:spPr bwMode="auto">
          <a:xfrm>
            <a:off x="66294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0" name="Line 27"/>
          <p:cNvSpPr>
            <a:spLocks noChangeShapeType="1"/>
          </p:cNvSpPr>
          <p:nvPr/>
        </p:nvSpPr>
        <p:spPr bwMode="auto">
          <a:xfrm>
            <a:off x="8686800" y="2362200"/>
            <a:ext cx="6096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1" name="Line 28"/>
          <p:cNvSpPr>
            <a:spLocks noChangeShapeType="1"/>
          </p:cNvSpPr>
          <p:nvPr/>
        </p:nvSpPr>
        <p:spPr bwMode="auto">
          <a:xfrm flipH="1">
            <a:off x="8229600" y="2362200"/>
            <a:ext cx="381000" cy="685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2" name="Line 29"/>
          <p:cNvSpPr>
            <a:spLocks noChangeShapeType="1"/>
          </p:cNvSpPr>
          <p:nvPr/>
        </p:nvSpPr>
        <p:spPr bwMode="auto">
          <a:xfrm>
            <a:off x="7696200" y="1371600"/>
            <a:ext cx="838200" cy="838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23" name="Rectangle 30"/>
          <p:cNvSpPr>
            <a:spLocks noChangeArrowheads="1"/>
          </p:cNvSpPr>
          <p:nvPr/>
        </p:nvSpPr>
        <p:spPr bwMode="auto">
          <a:xfrm>
            <a:off x="55483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C</a:t>
            </a:r>
          </a:p>
        </p:txBody>
      </p:sp>
      <p:sp>
        <p:nvSpPr>
          <p:cNvPr id="59424" name="Rectangle 31"/>
          <p:cNvSpPr>
            <a:spLocks noChangeArrowheads="1"/>
          </p:cNvSpPr>
          <p:nvPr/>
        </p:nvSpPr>
        <p:spPr bwMode="auto">
          <a:xfrm>
            <a:off x="7834313" y="2720976"/>
            <a:ext cx="33663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B</a:t>
            </a:r>
          </a:p>
        </p:txBody>
      </p:sp>
      <p:sp>
        <p:nvSpPr>
          <p:cNvPr id="59425" name="Rectangle 32"/>
          <p:cNvSpPr>
            <a:spLocks noChangeArrowheads="1"/>
          </p:cNvSpPr>
          <p:nvPr/>
        </p:nvSpPr>
        <p:spPr bwMode="auto">
          <a:xfrm>
            <a:off x="9282113" y="2720976"/>
            <a:ext cx="310984"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a:t>
            </a:r>
          </a:p>
        </p:txBody>
      </p:sp>
      <p:sp>
        <p:nvSpPr>
          <p:cNvPr id="59426" name="Rectangle 33"/>
          <p:cNvSpPr>
            <a:spLocks noChangeArrowheads="1"/>
          </p:cNvSpPr>
          <p:nvPr/>
        </p:nvSpPr>
        <p:spPr bwMode="auto">
          <a:xfrm>
            <a:off x="2805114" y="3101976"/>
            <a:ext cx="125354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State Space</a:t>
            </a:r>
          </a:p>
        </p:txBody>
      </p:sp>
      <p:sp>
        <p:nvSpPr>
          <p:cNvPr id="59427" name="Rectangle 34"/>
          <p:cNvSpPr>
            <a:spLocks noChangeArrowheads="1"/>
          </p:cNvSpPr>
          <p:nvPr/>
        </p:nvSpPr>
        <p:spPr bwMode="auto">
          <a:xfrm>
            <a:off x="6386513" y="3330576"/>
            <a:ext cx="1279710"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r>
              <a:rPr lang="en-US" altLang="en-US" sz="1800">
                <a:latin typeface="Times New Roman" panose="02020603050405020304" pitchFamily="18" charset="0"/>
              </a:rPr>
              <a:t>Search Tree</a:t>
            </a: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3792785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a:ea typeface="ＭＳ Ｐゴシック" panose="020B0600070205080204" pitchFamily="34" charset="-128"/>
              </a:rPr>
              <a:t>Graph Search vs Tree Search</a:t>
            </a:r>
          </a:p>
        </p:txBody>
      </p:sp>
      <p:sp>
        <p:nvSpPr>
          <p:cNvPr id="614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ea typeface="ＭＳ Ｐゴシック" panose="020B0600070205080204" pitchFamily="34" charset="-128"/>
              </a:defRPr>
            </a:lvl1pPr>
            <a:lvl2pPr marL="37931725" indent="-37474525">
              <a:defRPr sz="2400">
                <a:solidFill>
                  <a:schemeClr val="tx1"/>
                </a:solidFill>
                <a:latin typeface="Tahoma" panose="020B0604030504040204" pitchFamily="34" charset="0"/>
                <a:ea typeface="ＭＳ Ｐゴシック" panose="020B0600070205080204" pitchFamily="34" charset="-128"/>
              </a:defRPr>
            </a:lvl2pPr>
            <a:lvl3pPr>
              <a:defRPr sz="2400">
                <a:solidFill>
                  <a:schemeClr val="tx1"/>
                </a:solidFill>
                <a:latin typeface="Tahoma" panose="020B0604030504040204" pitchFamily="34" charset="0"/>
                <a:ea typeface="ＭＳ Ｐゴシック" panose="020B0600070205080204" pitchFamily="34" charset="-128"/>
              </a:defRPr>
            </a:lvl3pPr>
            <a:lvl4pPr>
              <a:defRPr sz="2400">
                <a:solidFill>
                  <a:schemeClr val="tx1"/>
                </a:solidFill>
                <a:latin typeface="Tahoma" panose="020B0604030504040204" pitchFamily="34" charset="0"/>
                <a:ea typeface="ＭＳ Ｐゴシック" panose="020B0600070205080204" pitchFamily="34" charset="-128"/>
              </a:defRPr>
            </a:lvl4pPr>
            <a:lvl5pPr>
              <a:defRPr sz="2400">
                <a:solidFill>
                  <a:schemeClr val="tx1"/>
                </a:solidFill>
                <a:latin typeface="Tahoma" panose="020B060403050404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ahoma" panose="020B0604030504040204" pitchFamily="34" charset="0"/>
                <a:ea typeface="ＭＳ Ｐゴシック" panose="020B0600070205080204" pitchFamily="34" charset="-128"/>
              </a:defRPr>
            </a:lvl9pPr>
          </a:lstStyle>
          <a:p>
            <a:fld id="{B33C6992-574C-41EA-BAA6-D61E403C7C80}" type="slidenum">
              <a:rPr lang="en-US" altLang="en-US" sz="1400"/>
              <a:pPr/>
              <a:t>49</a:t>
            </a:fld>
            <a:endParaRPr lang="en-US" altLang="en-US" sz="1400"/>
          </a:p>
        </p:txBody>
      </p:sp>
      <p:pic>
        <p:nvPicPr>
          <p:cNvPr id="61444" name="Picture 4" descr="GraphSearch.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4418"/>
            <a:ext cx="7342188" cy="5053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2743200" y="3505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7" name="Rectangle 6"/>
          <p:cNvSpPr/>
          <p:nvPr/>
        </p:nvSpPr>
        <p:spPr bwMode="auto">
          <a:xfrm>
            <a:off x="3013210" y="4572000"/>
            <a:ext cx="2549391"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8" name="Rectangle 7"/>
          <p:cNvSpPr/>
          <p:nvPr/>
        </p:nvSpPr>
        <p:spPr bwMode="auto">
          <a:xfrm>
            <a:off x="3200400" y="5029200"/>
            <a:ext cx="3048000" cy="228600"/>
          </a:xfrm>
          <a:prstGeom prst="rect">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cs typeface="Arial" charset="0"/>
            </a:endParaRPr>
          </a:p>
        </p:txBody>
      </p:sp>
      <p:sp>
        <p:nvSpPr>
          <p:cNvPr id="3" name="Date Placeholder 2"/>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367759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your robot?</a:t>
            </a:r>
          </a:p>
        </p:txBody>
      </p:sp>
      <p:sp>
        <p:nvSpPr>
          <p:cNvPr id="4" name="Slide Number Placeholder 3"/>
          <p:cNvSpPr>
            <a:spLocks noGrp="1"/>
          </p:cNvSpPr>
          <p:nvPr>
            <p:ph type="sldNum" sz="quarter" idx="12"/>
          </p:nvPr>
        </p:nvSpPr>
        <p:spPr/>
        <p:txBody>
          <a:bodyPr/>
          <a:lstStyle/>
          <a:p>
            <a:pPr>
              <a:defRPr/>
            </a:pPr>
            <a:fld id="{F50F4939-314A-4964-9175-6198E93078A0}" type="slidenum">
              <a:rPr lang="en-US" altLang="en-US" smtClean="0"/>
              <a:pPr>
                <a:defRPr/>
              </a:pPr>
              <a:t>5</a:t>
            </a:fld>
            <a:endParaRPr lang="en-US" altLang="en-US"/>
          </a:p>
        </p:txBody>
      </p:sp>
      <p:pic>
        <p:nvPicPr>
          <p:cNvPr id="5" name="Picture 4"/>
          <p:cNvPicPr>
            <a:picLocks noChangeAspect="1"/>
          </p:cNvPicPr>
          <p:nvPr/>
        </p:nvPicPr>
        <p:blipFill>
          <a:blip r:embed="rId3"/>
          <a:stretch>
            <a:fillRect/>
          </a:stretch>
        </p:blipFill>
        <p:spPr>
          <a:xfrm>
            <a:off x="2438401" y="1349829"/>
            <a:ext cx="3077029" cy="4615543"/>
          </a:xfrm>
          <a:prstGeom prst="rect">
            <a:avLst/>
          </a:prstGeom>
        </p:spPr>
      </p:pic>
      <p:sp>
        <p:nvSpPr>
          <p:cNvPr id="7" name="Rectangle 6"/>
          <p:cNvSpPr/>
          <p:nvPr/>
        </p:nvSpPr>
        <p:spPr>
          <a:xfrm>
            <a:off x="5933813" y="1676400"/>
            <a:ext cx="3621504" cy="400110"/>
          </a:xfrm>
          <a:prstGeom prst="rect">
            <a:avLst/>
          </a:prstGeom>
        </p:spPr>
        <p:txBody>
          <a:bodyPr wrap="none">
            <a:spAutoFit/>
          </a:bodyPr>
          <a:lstStyle/>
          <a:p>
            <a:pPr algn="ctr"/>
            <a:r>
              <a:rPr lang="en-US" sz="2000" dirty="0">
                <a:solidFill>
                  <a:srgbClr val="3333CC"/>
                </a:solidFill>
              </a:rPr>
              <a:t>What actuators does it have?</a:t>
            </a:r>
            <a:endParaRPr lang="en-US" sz="2000" dirty="0"/>
          </a:p>
        </p:txBody>
      </p:sp>
      <p:sp>
        <p:nvSpPr>
          <p:cNvPr id="8" name="Rectangle 7"/>
          <p:cNvSpPr/>
          <p:nvPr/>
        </p:nvSpPr>
        <p:spPr>
          <a:xfrm>
            <a:off x="5933813" y="3753102"/>
            <a:ext cx="3422732" cy="400110"/>
          </a:xfrm>
          <a:prstGeom prst="rect">
            <a:avLst/>
          </a:prstGeom>
        </p:spPr>
        <p:txBody>
          <a:bodyPr wrap="none">
            <a:spAutoFit/>
          </a:bodyPr>
          <a:lstStyle/>
          <a:p>
            <a:pPr algn="ctr"/>
            <a:r>
              <a:rPr lang="en-US" sz="2000" dirty="0">
                <a:solidFill>
                  <a:srgbClr val="3333CC"/>
                </a:solidFill>
              </a:rPr>
              <a:t>What sensors does it have?</a:t>
            </a:r>
            <a:endParaRPr lang="en-US" sz="2000" dirty="0"/>
          </a:p>
        </p:txBody>
      </p:sp>
    </p:spTree>
    <p:extLst>
      <p:ext uri="{BB962C8B-B14F-4D97-AF65-F5344CB8AC3E}">
        <p14:creationId xmlns:p14="http://schemas.microsoft.com/office/powerpoint/2010/main" val="3651343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4"/>
          <p:cNvSpPr>
            <a:spLocks noGrp="1" noChangeArrowheads="1"/>
          </p:cNvSpPr>
          <p:nvPr>
            <p:ph type="title"/>
          </p:nvPr>
        </p:nvSpPr>
        <p:spPr/>
        <p:txBody>
          <a:bodyPr/>
          <a:lstStyle/>
          <a:p>
            <a:r>
              <a:rPr lang="en-US"/>
              <a:t>Uninformed Search Strategies</a:t>
            </a:r>
            <a:br>
              <a:rPr lang="en-US"/>
            </a:br>
            <a:endParaRPr lang="en-US"/>
          </a:p>
        </p:txBody>
      </p:sp>
      <p:sp>
        <p:nvSpPr>
          <p:cNvPr id="41989" name="Rectangle 5"/>
          <p:cNvSpPr>
            <a:spLocks noGrp="1" noChangeArrowheads="1"/>
          </p:cNvSpPr>
          <p:nvPr>
            <p:ph type="body" idx="1"/>
          </p:nvPr>
        </p:nvSpPr>
        <p:spPr/>
        <p:txBody>
          <a:bodyPr/>
          <a:lstStyle/>
          <a:p>
            <a:r>
              <a:rPr lang="en-US"/>
              <a:t>AIMA 3.3-3.4</a:t>
            </a:r>
          </a:p>
          <a:p>
            <a:endParaRPr lang="en-US"/>
          </a:p>
        </p:txBody>
      </p:sp>
      <p:sp>
        <p:nvSpPr>
          <p:cNvPr id="2" name="Slide Number Placeholder 1"/>
          <p:cNvSpPr>
            <a:spLocks noGrp="1"/>
          </p:cNvSpPr>
          <p:nvPr>
            <p:ph type="sldNum" sz="quarter" idx="12"/>
          </p:nvPr>
        </p:nvSpPr>
        <p:spPr/>
        <p:txBody>
          <a:bodyPr/>
          <a:lstStyle/>
          <a:p>
            <a:pPr>
              <a:defRPr/>
            </a:pPr>
            <a:fld id="{0F1879BB-68E0-45BF-B81B-611A52C6D217}" type="slidenum">
              <a:rPr lang="en-US" altLang="en-US" smtClean="0"/>
              <a:pPr>
                <a:defRPr/>
              </a:pPr>
              <a:t>50</a:t>
            </a:fld>
            <a:endParaRPr lang="en-US" altLang="en-US"/>
          </a:p>
        </p:txBody>
      </p:sp>
      <p:sp>
        <p:nvSpPr>
          <p:cNvPr id="41986" name="Rectangle 2"/>
          <p:cNvSpPr>
            <a:spLocks noGrp="1" noChangeArrowheads="1"/>
          </p:cNvSpPr>
          <p:nvPr>
            <p:ph type="dt" sz="half" idx="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endParaRPr lang="en-US" altLang="en-US" sz="1400" dirty="0"/>
          </a:p>
        </p:txBody>
      </p:sp>
      <p:pic>
        <p:nvPicPr>
          <p:cNvPr id="5" name="Picture 6" descr="j028537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380" y="3092569"/>
            <a:ext cx="4880406" cy="293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2978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A9E5255-24A1-4EDB-B11A-27C6DFC77812}" type="slidenum">
              <a:rPr lang="en-US" altLang="en-US" sz="1400"/>
              <a:pPr/>
              <a:t>51</a:t>
            </a:fld>
            <a:endParaRPr lang="en-US" altLang="en-US" sz="1400"/>
          </a:p>
        </p:txBody>
      </p:sp>
      <p:sp>
        <p:nvSpPr>
          <p:cNvPr id="44038" name="Rectangle 2"/>
          <p:cNvSpPr>
            <a:spLocks noGrp="1" noChangeArrowheads="1"/>
          </p:cNvSpPr>
          <p:nvPr>
            <p:ph type="title"/>
          </p:nvPr>
        </p:nvSpPr>
        <p:spPr/>
        <p:txBody>
          <a:bodyPr>
            <a:normAutofit/>
          </a:bodyPr>
          <a:lstStyle/>
          <a:p>
            <a:pPr>
              <a:tabLst>
                <a:tab pos="1660525" algn="l"/>
              </a:tabLst>
            </a:pPr>
            <a:r>
              <a:rPr lang="en-US" i="1"/>
              <a:t>Uninformed</a:t>
            </a:r>
            <a:r>
              <a:rPr lang="en-US"/>
              <a:t> search strategies:</a:t>
            </a:r>
          </a:p>
        </p:txBody>
      </p:sp>
      <p:sp>
        <p:nvSpPr>
          <p:cNvPr id="44039" name="Rectangle 3"/>
          <p:cNvSpPr>
            <a:spLocks noGrp="1" noChangeArrowheads="1"/>
          </p:cNvSpPr>
          <p:nvPr>
            <p:ph idx="1"/>
          </p:nvPr>
        </p:nvSpPr>
        <p:spPr/>
        <p:txBody>
          <a:bodyPr/>
          <a:lstStyle/>
          <a:p>
            <a:pPr>
              <a:lnSpc>
                <a:spcPct val="90000"/>
              </a:lnSpc>
            </a:pPr>
            <a:r>
              <a:rPr lang="en-US"/>
              <a:t>AKA “Blind search”</a:t>
            </a:r>
          </a:p>
          <a:p>
            <a:pPr>
              <a:lnSpc>
                <a:spcPct val="90000"/>
              </a:lnSpc>
            </a:pPr>
            <a:r>
              <a:rPr lang="en-US"/>
              <a:t>Uses only information available in problem definition</a:t>
            </a:r>
          </a:p>
          <a:p>
            <a:pPr>
              <a:lnSpc>
                <a:spcPct val="90000"/>
              </a:lnSpc>
            </a:pPr>
            <a:endParaRPr lang="en-US"/>
          </a:p>
          <a:p>
            <a:r>
              <a:rPr lang="en-US" sz="2800"/>
              <a:t>Informally:</a:t>
            </a:r>
          </a:p>
          <a:p>
            <a:pPr>
              <a:lnSpc>
                <a:spcPct val="90000"/>
              </a:lnSpc>
            </a:pPr>
            <a:r>
              <a:rPr lang="en-US" sz="2500" i="1">
                <a:solidFill>
                  <a:schemeClr val="accent2"/>
                </a:solidFill>
              </a:rPr>
              <a:t>Uninformed search: </a:t>
            </a:r>
            <a:r>
              <a:rPr lang="en-US"/>
              <a:t>All non-goal nodes in frontier look equally good</a:t>
            </a:r>
          </a:p>
          <a:p>
            <a:pPr>
              <a:lnSpc>
                <a:spcPct val="90000"/>
              </a:lnSpc>
            </a:pPr>
            <a:r>
              <a:rPr lang="en-US" sz="2500" i="1">
                <a:solidFill>
                  <a:schemeClr val="accent2"/>
                </a:solidFill>
              </a:rPr>
              <a:t>Informed search</a:t>
            </a:r>
            <a:r>
              <a:rPr lang="en-US" sz="2500"/>
              <a:t>: Some non-goal nodes can be ranked above others.  </a:t>
            </a:r>
            <a:endParaRPr lang="en-US" sz="2500" i="1"/>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51</a:t>
            </a:fld>
            <a:endParaRPr lang="en-US" altLang="en-US"/>
          </a:p>
        </p:txBody>
      </p:sp>
    </p:spTree>
    <p:extLst>
      <p:ext uri="{BB962C8B-B14F-4D97-AF65-F5344CB8AC3E}">
        <p14:creationId xmlns:p14="http://schemas.microsoft.com/office/powerpoint/2010/main" val="1639602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a:t>Search Strategies</a:t>
            </a:r>
          </a:p>
        </p:txBody>
      </p:sp>
      <p:sp>
        <p:nvSpPr>
          <p:cNvPr id="43015" name="Rectangle 3"/>
          <p:cNvSpPr>
            <a:spLocks noGrp="1" noChangeArrowheads="1"/>
          </p:cNvSpPr>
          <p:nvPr>
            <p:ph type="body" idx="1"/>
          </p:nvPr>
        </p:nvSpPr>
        <p:spPr>
          <a:xfrm>
            <a:off x="2209800" y="1295400"/>
            <a:ext cx="8229600" cy="4953000"/>
          </a:xfrm>
        </p:spPr>
        <p:txBody>
          <a:bodyPr/>
          <a:lstStyle/>
          <a:p>
            <a:r>
              <a:rPr lang="en-US" i="1">
                <a:solidFill>
                  <a:schemeClr val="accent2"/>
                </a:solidFill>
              </a:rPr>
              <a:t>Review: Strategy </a:t>
            </a:r>
            <a:r>
              <a:rPr lang="en-US"/>
              <a:t>= order of tree expansion</a:t>
            </a:r>
          </a:p>
          <a:p>
            <a:pPr lvl="1"/>
            <a:r>
              <a:rPr lang="en-US"/>
              <a:t>Implemented by different queue structures (LIFO, FIFO, priority)</a:t>
            </a:r>
            <a:br>
              <a:rPr lang="en-US"/>
            </a:br>
            <a:r>
              <a:rPr lang="en-US" sz="400"/>
              <a:t>  </a:t>
            </a:r>
            <a:endParaRPr lang="en-US" sz="700"/>
          </a:p>
          <a:p>
            <a:r>
              <a:rPr lang="en-US"/>
              <a:t>Dimensions for evaluation</a:t>
            </a:r>
          </a:p>
          <a:p>
            <a:pPr lvl="1"/>
            <a:r>
              <a:rPr lang="en-US" i="1">
                <a:solidFill>
                  <a:schemeClr val="accent2"/>
                </a:solidFill>
              </a:rPr>
              <a:t>Completeness- </a:t>
            </a:r>
            <a:r>
              <a:rPr lang="en-US"/>
              <a:t>always find the solution?</a:t>
            </a:r>
          </a:p>
          <a:p>
            <a:pPr lvl="1"/>
            <a:r>
              <a:rPr lang="en-US" i="1">
                <a:solidFill>
                  <a:schemeClr val="accent2"/>
                </a:solidFill>
              </a:rPr>
              <a:t>Optimality  </a:t>
            </a:r>
            <a:r>
              <a:rPr lang="en-US"/>
              <a:t>- finds a least cost solution (lowest path cost) first?</a:t>
            </a:r>
          </a:p>
          <a:p>
            <a:pPr lvl="1"/>
            <a:r>
              <a:rPr lang="en-US" i="1">
                <a:solidFill>
                  <a:schemeClr val="accent2"/>
                </a:solidFill>
              </a:rPr>
              <a:t>Time complexity </a:t>
            </a:r>
            <a:r>
              <a:rPr lang="en-US"/>
              <a:t>- # of nodes generated </a:t>
            </a:r>
            <a:r>
              <a:rPr lang="en-US" i="1">
                <a:solidFill>
                  <a:schemeClr val="accent2"/>
                </a:solidFill>
              </a:rPr>
              <a:t>(worst case) </a:t>
            </a:r>
            <a:endParaRPr lang="en-US"/>
          </a:p>
          <a:p>
            <a:pPr lvl="1"/>
            <a:r>
              <a:rPr lang="en-US" b="1" i="1">
                <a:solidFill>
                  <a:schemeClr val="accent2"/>
                </a:solidFill>
              </a:rPr>
              <a:t>Space complexity </a:t>
            </a:r>
            <a:r>
              <a:rPr lang="en-US" b="1"/>
              <a:t>- # of nodes simultaneously in memory </a:t>
            </a:r>
            <a:r>
              <a:rPr lang="en-US" i="1">
                <a:solidFill>
                  <a:schemeClr val="accent2"/>
                </a:solidFill>
              </a:rPr>
              <a:t>(worst case) </a:t>
            </a:r>
            <a:endParaRPr lang="en-US" b="1" i="1">
              <a:solidFill>
                <a:schemeClr val="accent2"/>
              </a:solidFill>
            </a:endParaRPr>
          </a:p>
          <a:p>
            <a:pPr marL="457200" lvl="1" indent="0">
              <a:buNone/>
            </a:pPr>
            <a:r>
              <a:rPr lang="en-US" sz="600" b="1" i="1">
                <a:solidFill>
                  <a:schemeClr val="accent2"/>
                </a:solidFill>
              </a:rPr>
              <a:t>  </a:t>
            </a:r>
            <a:endParaRPr lang="en-US" sz="600"/>
          </a:p>
          <a:p>
            <a:r>
              <a:rPr lang="en-US"/>
              <a:t>Time/space complexity variables</a:t>
            </a:r>
          </a:p>
          <a:p>
            <a:pPr lvl="1"/>
            <a:r>
              <a:rPr lang="en-US" i="1"/>
              <a:t>b,</a:t>
            </a:r>
            <a:r>
              <a:rPr lang="en-US"/>
              <a:t> </a:t>
            </a:r>
            <a:r>
              <a:rPr lang="en-US" i="1">
                <a:solidFill>
                  <a:schemeClr val="accent2"/>
                </a:solidFill>
              </a:rPr>
              <a:t>maximum branching factor </a:t>
            </a:r>
            <a:r>
              <a:rPr lang="en-US"/>
              <a:t>of search tree</a:t>
            </a:r>
          </a:p>
          <a:p>
            <a:pPr lvl="1"/>
            <a:r>
              <a:rPr lang="en-US" i="1"/>
              <a:t>d,</a:t>
            </a:r>
            <a:r>
              <a:rPr lang="en-US"/>
              <a:t> </a:t>
            </a:r>
            <a:r>
              <a:rPr lang="en-US" i="1">
                <a:solidFill>
                  <a:schemeClr val="accent2"/>
                </a:solidFill>
              </a:rPr>
              <a:t>depth </a:t>
            </a:r>
            <a:r>
              <a:rPr lang="en-US"/>
              <a:t>of the shallowest goal node</a:t>
            </a:r>
          </a:p>
          <a:p>
            <a:pPr lvl="1"/>
            <a:r>
              <a:rPr lang="en-US" i="1"/>
              <a:t>m</a:t>
            </a:r>
            <a:r>
              <a:rPr lang="en-US"/>
              <a:t>, maximum length of any path in the state space (potentially </a:t>
            </a:r>
            <a:r>
              <a:rPr lang="en-US" altLang="en-US">
                <a:sym typeface="Symbol" pitchFamily="18" charset="2"/>
              </a:rPr>
              <a:t>)</a:t>
            </a:r>
            <a:endParaRPr lang="en-US">
              <a:sym typeface="Symbol" pitchFamily="18" charset="2"/>
            </a:endParaRP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52</a:t>
            </a:fld>
            <a:endParaRPr lang="en-US" altLang="en-US"/>
          </a:p>
        </p:txBody>
      </p:sp>
    </p:spTree>
    <p:extLst>
      <p:ext uri="{BB962C8B-B14F-4D97-AF65-F5344CB8AC3E}">
        <p14:creationId xmlns:p14="http://schemas.microsoft.com/office/powerpoint/2010/main" val="281571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a:t>
            </a:r>
            <a:r>
              <a:rPr lang="en-US" i="1"/>
              <a:t>space</a:t>
            </a:r>
            <a:r>
              <a:rPr lang="en-US"/>
              <a:t> complexity</a:t>
            </a:r>
          </a:p>
        </p:txBody>
      </p:sp>
      <p:sp>
        <p:nvSpPr>
          <p:cNvPr id="5" name="Content Placeholder 4"/>
          <p:cNvSpPr>
            <a:spLocks noGrp="1"/>
          </p:cNvSpPr>
          <p:nvPr>
            <p:ph idx="1"/>
          </p:nvPr>
        </p:nvSpPr>
        <p:spPr>
          <a:xfrm>
            <a:off x="2209800" y="1295400"/>
            <a:ext cx="7924800" cy="4572000"/>
          </a:xfrm>
        </p:spPr>
        <p:txBody>
          <a:bodyPr/>
          <a:lstStyle/>
          <a:p>
            <a:r>
              <a:rPr lang="en-US" dirty="0"/>
              <a:t>You know about:</a:t>
            </a:r>
          </a:p>
          <a:p>
            <a:pPr lvl="1"/>
            <a:r>
              <a:rPr lang="en-US" dirty="0"/>
              <a:t>“Big O” notation</a:t>
            </a:r>
          </a:p>
          <a:p>
            <a:pPr lvl="1"/>
            <a:r>
              <a:rPr lang="en-US" i="1" dirty="0"/>
              <a:t> Time complexity</a:t>
            </a:r>
          </a:p>
          <a:p>
            <a:pPr lvl="1"/>
            <a:endParaRPr lang="en-US" i="1" dirty="0"/>
          </a:p>
          <a:p>
            <a:r>
              <a:rPr lang="en-US" i="1" dirty="0"/>
              <a:t>Space complexity </a:t>
            </a:r>
            <a:r>
              <a:rPr lang="en-US" dirty="0"/>
              <a:t>is analogous to time complexity</a:t>
            </a:r>
          </a:p>
          <a:p>
            <a:endParaRPr lang="en-US" dirty="0"/>
          </a:p>
          <a:p>
            <a:r>
              <a:rPr lang="en-US" dirty="0"/>
              <a:t>Units of space are arbitrary</a:t>
            </a:r>
          </a:p>
          <a:p>
            <a:pPr lvl="1"/>
            <a:r>
              <a:rPr lang="en-US" dirty="0"/>
              <a:t>Doesn’t matter because Big O notation ignores constant multiplicative factors</a:t>
            </a:r>
          </a:p>
          <a:p>
            <a:pPr lvl="1"/>
            <a:r>
              <a:rPr lang="en-US" dirty="0"/>
              <a:t>Plausible Space units:</a:t>
            </a:r>
          </a:p>
          <a:p>
            <a:pPr lvl="2"/>
            <a:r>
              <a:rPr lang="en-US" dirty="0"/>
              <a:t>One Memory word</a:t>
            </a:r>
          </a:p>
          <a:p>
            <a:pPr lvl="2"/>
            <a:r>
              <a:rPr lang="en-US" dirty="0"/>
              <a:t>Size of any fixed size data structure</a:t>
            </a:r>
          </a:p>
          <a:p>
            <a:pPr lvl="3"/>
            <a:r>
              <a:rPr lang="en-US" dirty="0"/>
              <a:t>For example, size of fixed size node in search tree</a:t>
            </a:r>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53</a:t>
            </a:fld>
            <a:endParaRPr lang="en-US" altLang="en-US"/>
          </a:p>
        </p:txBody>
      </p:sp>
    </p:spTree>
    <p:extLst>
      <p:ext uri="{BB962C8B-B14F-4D97-AF65-F5344CB8AC3E}">
        <p14:creationId xmlns:p14="http://schemas.microsoft.com/office/powerpoint/2010/main" val="1777695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1828800" y="1524000"/>
            <a:ext cx="8458200" cy="4114800"/>
          </a:xfrm>
        </p:spPr>
        <p:txBody>
          <a:bodyPr/>
          <a:lstStyle/>
          <a:p>
            <a:r>
              <a:rPr lang="en-US" sz="2800"/>
              <a:t>Idea: </a:t>
            </a:r>
          </a:p>
          <a:p>
            <a:pPr lvl="1"/>
            <a:r>
              <a:rPr lang="en-US" sz="2400"/>
              <a:t>Expand </a:t>
            </a:r>
            <a:r>
              <a:rPr lang="en-US" sz="2400" i="1">
                <a:solidFill>
                  <a:schemeClr val="accent2"/>
                </a:solidFill>
              </a:rPr>
              <a:t>shallowest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FIFO (First-In-First-Out) Queue:</a:t>
            </a:r>
          </a:p>
          <a:p>
            <a:pPr lvl="2"/>
            <a:r>
              <a:rPr lang="en-US"/>
              <a:t>Put successors at the </a:t>
            </a:r>
            <a:r>
              <a:rPr lang="en-US" i="1"/>
              <a:t>end </a:t>
            </a:r>
            <a:r>
              <a:rPr lang="en-US"/>
              <a:t>of </a:t>
            </a:r>
            <a:r>
              <a:rPr lang="en-US" i="1">
                <a:solidFill>
                  <a:schemeClr val="accent2"/>
                </a:solidFill>
              </a:rPr>
              <a:t>frontier </a:t>
            </a:r>
            <a:r>
              <a:rPr lang="en-US"/>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54</a:t>
            </a:fld>
            <a:endParaRPr lang="en-US" altLang="en-US"/>
          </a:p>
        </p:txBody>
      </p:sp>
      <p:pic>
        <p:nvPicPr>
          <p:cNvPr id="4" name="Picture 3"/>
          <p:cNvPicPr>
            <a:picLocks noChangeAspect="1"/>
          </p:cNvPicPr>
          <p:nvPr/>
        </p:nvPicPr>
        <p:blipFill>
          <a:blip r:embed="rId3"/>
          <a:stretch>
            <a:fillRect/>
          </a:stretch>
        </p:blipFill>
        <p:spPr>
          <a:xfrm>
            <a:off x="3505200" y="3429000"/>
            <a:ext cx="8070088" cy="4008322"/>
          </a:xfrm>
          <a:prstGeom prst="rect">
            <a:avLst/>
          </a:prstGeom>
        </p:spPr>
      </p:pic>
      <p:sp>
        <p:nvSpPr>
          <p:cNvPr id="5" name="TextBox 4"/>
          <p:cNvSpPr txBox="1"/>
          <p:nvPr/>
        </p:nvSpPr>
        <p:spPr bwMode="auto">
          <a:xfrm>
            <a:off x="1455167" y="6239119"/>
            <a:ext cx="335861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a:t>Image credit: </a:t>
            </a:r>
            <a:r>
              <a:rPr lang="en-US" sz="1400" dirty="0">
                <a:latin typeface="Calibri"/>
                <a:cs typeface="Calibri"/>
              </a:rPr>
              <a:t>Dan Klein and Pieter </a:t>
            </a:r>
            <a:r>
              <a:rPr lang="en-US" sz="1400" dirty="0" err="1">
                <a:latin typeface="Calibri"/>
                <a:cs typeface="Calibri"/>
              </a:rPr>
              <a:t>Abbeel</a:t>
            </a:r>
            <a:endParaRPr lang="en-US" sz="1400" dirty="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272916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1425301"/>
            <a:ext cx="9602787" cy="4464599"/>
          </a:xfrm>
        </p:spPr>
      </p:pic>
      <p:sp>
        <p:nvSpPr>
          <p:cNvPr id="8" name="AutoShape 6"/>
          <p:cNvSpPr>
            <a:spLocks noChangeArrowheads="1"/>
          </p:cNvSpPr>
          <p:nvPr/>
        </p:nvSpPr>
        <p:spPr bwMode="auto">
          <a:xfrm>
            <a:off x="8221664" y="2173288"/>
            <a:ext cx="2149475" cy="1098550"/>
          </a:xfrm>
          <a:prstGeom prst="wedgeRoundRectCallout">
            <a:avLst>
              <a:gd name="adj1" fmla="val -203958"/>
              <a:gd name="adj2" fmla="val 88182"/>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8540750" y="4141926"/>
            <a:ext cx="2882900" cy="877887"/>
          </a:xfrm>
          <a:prstGeom prst="wedgeRoundRectCallout">
            <a:avLst>
              <a:gd name="adj1" fmla="val -101491"/>
              <a:gd name="adj2" fmla="val 69480"/>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55</a:t>
            </a:fld>
            <a:endParaRPr lang="en-US" altLang="en-US"/>
          </a:p>
        </p:txBody>
      </p:sp>
    </p:spTree>
    <p:extLst>
      <p:ext uri="{BB962C8B-B14F-4D97-AF65-F5344CB8AC3E}">
        <p14:creationId xmlns:p14="http://schemas.microsoft.com/office/powerpoint/2010/main" val="3488974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5"/>
          <p:cNvSpPr>
            <a:spLocks noGrp="1"/>
          </p:cNvSpPr>
          <p:nvPr>
            <p:ph type="title"/>
          </p:nvPr>
        </p:nvSpPr>
        <p:spPr/>
        <p:txBody>
          <a:bodyPr/>
          <a:lstStyle/>
          <a:p>
            <a:r>
              <a:rPr lang="en-US"/>
              <a:t>Breadth-first search (simplified)</a:t>
            </a:r>
          </a:p>
        </p:txBody>
      </p:sp>
      <p:sp>
        <p:nvSpPr>
          <p:cNvPr id="47107" name="Content Placeholder 6"/>
          <p:cNvSpPr>
            <a:spLocks noGrp="1"/>
          </p:cNvSpPr>
          <p:nvPr>
            <p:ph idx="1"/>
          </p:nvPr>
        </p:nvSpPr>
        <p:spPr>
          <a:xfrm>
            <a:off x="2132013" y="1384300"/>
            <a:ext cx="7772400" cy="4572000"/>
          </a:xfrm>
        </p:spPr>
        <p:txBody>
          <a:bodyPr>
            <a:normAutofit fontScale="77500" lnSpcReduction="20000"/>
          </a:bodyPr>
          <a:lstStyle/>
          <a:p>
            <a:pPr>
              <a:buFont typeface="Symbol" pitchFamily="18" charset="2"/>
              <a:buNone/>
            </a:pPr>
            <a:r>
              <a:rPr lang="en-US" sz="1600">
                <a:latin typeface="Times New Roman" pitchFamily="18" charset="0"/>
                <a:cs typeface="Times New Roman" pitchFamily="18" charset="0"/>
              </a:rPr>
              <a:t>function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BREADTH-FIRST-SEARCH</a:t>
            </a:r>
            <a:r>
              <a:rPr lang="en-US" sz="1600" i="1">
                <a:latin typeface="Times New Roman" pitchFamily="18" charset="0"/>
                <a:cs typeface="Times New Roman" pitchFamily="18" charset="0"/>
              </a:rPr>
              <a:t>(problem) </a:t>
            </a:r>
            <a:r>
              <a:rPr lang="en-US" sz="1600">
                <a:latin typeface="Times New Roman" pitchFamily="18" charset="0"/>
                <a:cs typeface="Times New Roman" pitchFamily="18" charset="0"/>
              </a:rPr>
              <a:t>returns</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a solution, or failure </a:t>
            </a:r>
          </a:p>
          <a:p>
            <a:pPr>
              <a:buFont typeface="Symbol" pitchFamily="18" charset="2"/>
              <a:buNone/>
            </a:pPr>
            <a:r>
              <a:rPr lang="en-US" sz="1600" i="1">
                <a:latin typeface="Times New Roman" pitchFamily="18" charset="0"/>
                <a:cs typeface="Times New Roman" pitchFamily="18" charset="0"/>
              </a:rPr>
              <a:t>    node &lt;- </a:t>
            </a:r>
            <a:r>
              <a:rPr lang="en-US" sz="1600">
                <a:latin typeface="Times New Roman" pitchFamily="18" charset="0"/>
                <a:cs typeface="Times New Roman" pitchFamily="18" charset="0"/>
              </a:rPr>
              <a:t>a node with STATE</a:t>
            </a:r>
            <a:r>
              <a:rPr lang="en-US" sz="1600" i="1">
                <a:latin typeface="Times New Roman" pitchFamily="18" charset="0"/>
                <a:cs typeface="Times New Roman" pitchFamily="18" charset="0"/>
              </a:rPr>
              <a:t> =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INITIAL</a:t>
            </a:r>
            <a:r>
              <a:rPr lang="en-US" sz="1600">
                <a:latin typeface="Times New Roman" pitchFamily="18" charset="0"/>
                <a:cs typeface="Times New Roman" pitchFamily="18" charset="0"/>
              </a:rPr>
              <a:t>-STATE</a:t>
            </a:r>
            <a:r>
              <a:rPr lang="en-US" sz="1600" i="1">
                <a:latin typeface="Times New Roman" pitchFamily="18" charset="0"/>
                <a:cs typeface="Times New Roman" pitchFamily="18" charset="0"/>
              </a:rPr>
              <a:t>, PATH-COST</a:t>
            </a:r>
            <a:r>
              <a:rPr lang="en-US" sz="1600">
                <a:latin typeface="Times New Roman" pitchFamily="18" charset="0"/>
                <a:cs typeface="Times New Roman" pitchFamily="18" charset="0"/>
              </a:rPr>
              <a:t>=0 </a:t>
            </a:r>
          </a:p>
          <a:p>
            <a:pPr>
              <a:buFont typeface="Symbol" pitchFamily="18" charset="2"/>
              <a:buNone/>
            </a:pPr>
            <a:r>
              <a:rPr lang="en-US" sz="1600">
                <a:latin typeface="Times New Roman" pitchFamily="18" charset="0"/>
                <a:cs typeface="Times New Roman" pitchFamily="18" charset="0"/>
              </a:rPr>
              <a:t>    if </a:t>
            </a:r>
            <a:r>
              <a:rPr lang="en-US" sz="1600" err="1">
                <a:latin typeface="Times New Roman" pitchFamily="18" charset="0"/>
                <a:cs typeface="Times New Roman" pitchFamily="18" charset="0"/>
              </a:rPr>
              <a:t>problem.GOAL</a:t>
            </a:r>
            <a:r>
              <a:rPr lang="en-US" sz="1600">
                <a:latin typeface="Times New Roman" pitchFamily="18" charset="0"/>
                <a:cs typeface="Times New Roman" pitchFamily="18" charset="0"/>
              </a:rPr>
              <a:t>-TEST(</a:t>
            </a:r>
            <a:r>
              <a:rPr lang="en-US" sz="1600" err="1">
                <a:latin typeface="Times New Roman" pitchFamily="18" charset="0"/>
                <a:cs typeface="Times New Roman" pitchFamily="18" charset="0"/>
              </a:rPr>
              <a:t>node.STATE</a:t>
            </a:r>
            <a:r>
              <a:rPr lang="en-US" sz="1600">
                <a:latin typeface="Times New Roman" pitchFamily="18" charset="0"/>
                <a:cs typeface="Times New Roman" pitchFamily="18" charset="0"/>
              </a:rPr>
              <a:t>) then return SOLU</a:t>
            </a:r>
            <a:r>
              <a:rPr lang="en-US" sz="1600" i="1">
                <a:latin typeface="Times New Roman" pitchFamily="18" charset="0"/>
                <a:cs typeface="Times New Roman" pitchFamily="18" charset="0"/>
              </a:rPr>
              <a:t>TION(node) </a:t>
            </a:r>
          </a:p>
          <a:p>
            <a:pPr>
              <a:buFont typeface="Symbol" pitchFamily="18" charset="2"/>
              <a:buNone/>
            </a:pPr>
            <a:r>
              <a:rPr lang="en-US" sz="1600" i="1">
                <a:latin typeface="Times New Roman" pitchFamily="18" charset="0"/>
                <a:cs typeface="Times New Roman" pitchFamily="18" charset="0"/>
              </a:rPr>
              <a:t>    frontier &lt;- </a:t>
            </a:r>
            <a:r>
              <a:rPr lang="en-US" sz="1600">
                <a:latin typeface="Times New Roman" pitchFamily="18" charset="0"/>
                <a:cs typeface="Times New Roman" pitchFamily="18" charset="0"/>
              </a:rPr>
              <a:t>a FIFO queue with node as the only element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loop</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if</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EMPTY?(</a:t>
            </a:r>
            <a:r>
              <a:rPr lang="en-US" sz="1600" i="1">
                <a:latin typeface="Times New Roman" pitchFamily="18" charset="0"/>
                <a:cs typeface="Times New Roman" pitchFamily="18" charset="0"/>
              </a:rPr>
              <a:t>frontier) </a:t>
            </a:r>
            <a:r>
              <a:rPr lang="en-US" sz="1600">
                <a:latin typeface="Times New Roman" pitchFamily="18" charset="0"/>
                <a:cs typeface="Times New Roman" pitchFamily="18" charset="0"/>
              </a:rPr>
              <a:t>then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failure</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node &lt;- </a:t>
            </a:r>
            <a:r>
              <a:rPr lang="en-US" sz="1600">
                <a:latin typeface="Times New Roman" pitchFamily="18" charset="0"/>
                <a:cs typeface="Times New Roman" pitchFamily="18" charset="0"/>
              </a:rPr>
              <a:t>POP</a:t>
            </a:r>
            <a:r>
              <a:rPr lang="en-US" sz="1600" i="1">
                <a:latin typeface="Times New Roman" pitchFamily="18" charset="0"/>
                <a:cs typeface="Times New Roman" pitchFamily="18" charset="0"/>
              </a:rPr>
              <a:t>(frontier) </a:t>
            </a:r>
            <a:r>
              <a:rPr lang="en-US" sz="1600">
                <a:latin typeface="Times New Roman" pitchFamily="18" charset="0"/>
                <a:cs typeface="Times New Roman" pitchFamily="18" charset="0"/>
              </a:rPr>
              <a:t>// chooses the shallowest node in frontier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add</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node.</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to</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explored</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for</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each</a:t>
            </a:r>
            <a:r>
              <a:rPr lang="en-US" sz="1600" i="1">
                <a:latin typeface="Times New Roman" pitchFamily="18" charset="0"/>
                <a:cs typeface="Times New Roman" pitchFamily="18" charset="0"/>
              </a:rPr>
              <a:t> action </a:t>
            </a:r>
            <a:r>
              <a:rPr lang="en-US" sz="1600">
                <a:latin typeface="Times New Roman" pitchFamily="18" charset="0"/>
                <a:cs typeface="Times New Roman" pitchFamily="18" charset="0"/>
              </a:rPr>
              <a:t>in</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ACTIONS</a:t>
            </a:r>
            <a:r>
              <a:rPr lang="en-US" sz="1600" i="1">
                <a:latin typeface="Times New Roman" pitchFamily="18" charset="0"/>
                <a:cs typeface="Times New Roman" pitchFamily="18" charset="0"/>
              </a:rPr>
              <a:t>(</a:t>
            </a:r>
            <a:r>
              <a:rPr lang="en-US" sz="1600" i="1" err="1">
                <a:latin typeface="Times New Roman" pitchFamily="18" charset="0"/>
                <a:cs typeface="Times New Roman" pitchFamily="18" charset="0"/>
              </a:rPr>
              <a:t>node.</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do</a:t>
            </a:r>
            <a:r>
              <a:rPr lang="en-US" sz="1600" i="1">
                <a:latin typeface="Times New Roman" pitchFamily="18" charset="0"/>
                <a:cs typeface="Times New Roman" pitchFamily="18" charset="0"/>
              </a:rPr>
              <a:t> </a:t>
            </a:r>
          </a:p>
          <a:p>
            <a:pPr>
              <a:buFont typeface="Symbol" pitchFamily="18" charset="2"/>
              <a:buNone/>
            </a:pPr>
            <a:r>
              <a:rPr lang="en-US" sz="1600" i="1">
                <a:latin typeface="Times New Roman" pitchFamily="18" charset="0"/>
                <a:cs typeface="Times New Roman" pitchFamily="18" charset="0"/>
              </a:rPr>
              <a:t>            child &lt;- </a:t>
            </a:r>
            <a:r>
              <a:rPr lang="en-US" sz="1600">
                <a:latin typeface="Times New Roman" pitchFamily="18" charset="0"/>
                <a:cs typeface="Times New Roman" pitchFamily="18" charset="0"/>
              </a:rPr>
              <a:t>CHILD-NODE</a:t>
            </a:r>
            <a:r>
              <a:rPr lang="en-US" sz="1600" i="1">
                <a:latin typeface="Times New Roman" pitchFamily="18" charset="0"/>
                <a:cs typeface="Times New Roman" pitchFamily="18" charset="0"/>
              </a:rPr>
              <a:t>(problem, node, action) </a:t>
            </a:r>
          </a:p>
          <a:p>
            <a:pPr>
              <a:buFont typeface="Symbol" pitchFamily="18" charset="2"/>
              <a:buNone/>
            </a:pPr>
            <a:r>
              <a:rPr lang="en-US" sz="1600">
                <a:latin typeface="Times New Roman" pitchFamily="18" charset="0"/>
                <a:cs typeface="Times New Roman" pitchFamily="18" charset="0"/>
              </a:rPr>
              <a:t>            if</a:t>
            </a:r>
            <a:r>
              <a:rPr lang="en-US" sz="1600" i="1">
                <a:latin typeface="Times New Roman" pitchFamily="18" charset="0"/>
                <a:cs typeface="Times New Roman" pitchFamily="18" charset="0"/>
              </a:rPr>
              <a:t> </a:t>
            </a:r>
            <a:r>
              <a:rPr lang="en-US" sz="1600" i="1" err="1">
                <a:latin typeface="Times New Roman" pitchFamily="18" charset="0"/>
                <a:cs typeface="Times New Roman" pitchFamily="18" charset="0"/>
              </a:rPr>
              <a:t>problem.</a:t>
            </a:r>
            <a:r>
              <a:rPr lang="en-US" sz="1600" err="1">
                <a:latin typeface="Times New Roman" pitchFamily="18" charset="0"/>
                <a:cs typeface="Times New Roman" pitchFamily="18" charset="0"/>
              </a:rPr>
              <a:t>GOAL</a:t>
            </a:r>
            <a:r>
              <a:rPr lang="en-US" sz="1600">
                <a:latin typeface="Times New Roman" pitchFamily="18" charset="0"/>
                <a:cs typeface="Times New Roman" pitchFamily="18" charset="0"/>
              </a:rPr>
              <a:t>-TEST</a:t>
            </a:r>
            <a:r>
              <a:rPr lang="en-US" sz="1600" i="1">
                <a:latin typeface="Times New Roman" pitchFamily="18" charset="0"/>
                <a:cs typeface="Times New Roman" pitchFamily="18" charset="0"/>
              </a:rPr>
              <a:t>(</a:t>
            </a:r>
            <a:r>
              <a:rPr lang="en-US" sz="1600" i="1" err="1">
                <a:latin typeface="Times New Roman" pitchFamily="18" charset="0"/>
                <a:cs typeface="Times New Roman" pitchFamily="18" charset="0"/>
              </a:rPr>
              <a:t>child.</a:t>
            </a:r>
            <a:r>
              <a:rPr lang="en-US" sz="1600" err="1">
                <a:latin typeface="Times New Roman" pitchFamily="18" charset="0"/>
                <a:cs typeface="Times New Roman" pitchFamily="18" charset="0"/>
              </a:rPr>
              <a:t>STATE</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then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return</a:t>
            </a:r>
            <a:r>
              <a:rPr lang="en-US" sz="1600" i="1">
                <a:latin typeface="Times New Roman" pitchFamily="18" charset="0"/>
                <a:cs typeface="Times New Roman" pitchFamily="18" charset="0"/>
              </a:rPr>
              <a:t> </a:t>
            </a:r>
            <a:r>
              <a:rPr lang="en-US" sz="1600">
                <a:latin typeface="Times New Roman" pitchFamily="18" charset="0"/>
                <a:cs typeface="Times New Roman" pitchFamily="18" charset="0"/>
              </a:rPr>
              <a:t>SOLUTION</a:t>
            </a:r>
            <a:r>
              <a:rPr lang="en-US" sz="1600" i="1">
                <a:latin typeface="Times New Roman" pitchFamily="18" charset="0"/>
                <a:cs typeface="Times New Roman" pitchFamily="18" charset="0"/>
              </a:rPr>
              <a:t>(child) </a:t>
            </a:r>
          </a:p>
          <a:p>
            <a:pPr>
              <a:buFont typeface="Symbol" pitchFamily="18" charset="2"/>
              <a:buNone/>
            </a:pPr>
            <a:r>
              <a:rPr lang="en-US" sz="1600" i="1">
                <a:latin typeface="Times New Roman" pitchFamily="18" charset="0"/>
                <a:cs typeface="Times New Roman" pitchFamily="18" charset="0"/>
              </a:rPr>
              <a:t>            frontier &lt;- </a:t>
            </a:r>
            <a:r>
              <a:rPr lang="en-US" sz="1600">
                <a:latin typeface="Times New Roman" pitchFamily="18" charset="0"/>
                <a:cs typeface="Times New Roman" pitchFamily="18" charset="0"/>
              </a:rPr>
              <a:t>INSERT</a:t>
            </a:r>
            <a:r>
              <a:rPr lang="en-US" sz="1600" i="1">
                <a:latin typeface="Times New Roman" pitchFamily="18" charset="0"/>
                <a:cs typeface="Times New Roman" pitchFamily="18" charset="0"/>
              </a:rPr>
              <a:t>(child, frontier)</a:t>
            </a:r>
          </a:p>
          <a:p>
            <a:pPr>
              <a:buFont typeface="Symbol" pitchFamily="18" charset="2"/>
              <a:buNone/>
            </a:pPr>
            <a:endParaRPr lang="en-US" sz="1600" i="1">
              <a:latin typeface="Times New Roman" pitchFamily="18" charset="0"/>
              <a:cs typeface="Times New Roman" pitchFamily="18" charset="0"/>
            </a:endParaRPr>
          </a:p>
          <a:p>
            <a:pPr>
              <a:buFont typeface="Symbol" pitchFamily="18" charset="2"/>
              <a:buNone/>
            </a:pPr>
            <a:endParaRPr lang="en-US" sz="1600" i="1">
              <a:latin typeface="Times New Roman" pitchFamily="18" charset="0"/>
              <a:cs typeface="Times New Roman" pitchFamily="18" charset="0"/>
            </a:endParaRPr>
          </a:p>
          <a:p>
            <a:pPr>
              <a:buFont typeface="Symbol" pitchFamily="18" charset="2"/>
              <a:buNone/>
            </a:pPr>
            <a:endParaRPr lang="en-US" sz="1600"/>
          </a:p>
          <a:p>
            <a:pPr>
              <a:buFont typeface="Symbol" pitchFamily="18" charset="2"/>
              <a:buNone/>
            </a:pPr>
            <a:endParaRPr lang="en-US" sz="1600"/>
          </a:p>
          <a:p>
            <a:pPr>
              <a:buFont typeface="Symbol" pitchFamily="18" charset="2"/>
              <a:buNone/>
            </a:pPr>
            <a:r>
              <a:rPr lang="en-US" sz="1600"/>
              <a:t>From Figure 3.11 Breadth-first search (ignores loops, repeated nodes)</a:t>
            </a:r>
          </a:p>
        </p:txBody>
      </p:sp>
      <p:sp>
        <p:nvSpPr>
          <p:cNvPr id="8" name="AutoShape 6"/>
          <p:cNvSpPr>
            <a:spLocks noChangeArrowheads="1"/>
          </p:cNvSpPr>
          <p:nvPr/>
        </p:nvSpPr>
        <p:spPr bwMode="auto">
          <a:xfrm>
            <a:off x="8221664" y="2173288"/>
            <a:ext cx="2149475" cy="1098550"/>
          </a:xfrm>
          <a:prstGeom prst="wedgeRoundRectCallout">
            <a:avLst>
              <a:gd name="adj1" fmla="val -223203"/>
              <a:gd name="adj2" fmla="val 46563"/>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Position within queue of new items determines search strategy</a:t>
            </a:r>
          </a:p>
        </p:txBody>
      </p:sp>
      <p:sp>
        <p:nvSpPr>
          <p:cNvPr id="9" name="AutoShape 4"/>
          <p:cNvSpPr>
            <a:spLocks noChangeArrowheads="1"/>
          </p:cNvSpPr>
          <p:nvPr/>
        </p:nvSpPr>
        <p:spPr bwMode="auto">
          <a:xfrm>
            <a:off x="7519988" y="4818064"/>
            <a:ext cx="2882900" cy="877887"/>
          </a:xfrm>
          <a:prstGeom prst="wedgeRoundRectCallout">
            <a:avLst>
              <a:gd name="adj1" fmla="val -104260"/>
              <a:gd name="adj2" fmla="val -79319"/>
              <a:gd name="adj3" fmla="val 16667"/>
            </a:avLst>
          </a:prstGeom>
          <a:solidFill>
            <a:schemeClr val="accent1"/>
          </a:solidFill>
          <a:ln w="9525">
            <a:solidFill>
              <a:schemeClr val="tx1"/>
            </a:solidFill>
            <a:miter lim="800000"/>
            <a:headEnd/>
            <a:tailEnd/>
          </a:ln>
        </p:spPr>
        <p:txBody>
          <a:bodyPr/>
          <a:lstStyle/>
          <a:p>
            <a:pPr algn="ctr">
              <a:defRPr/>
            </a:pPr>
            <a:r>
              <a:rPr lang="en-US" sz="1600" dirty="0">
                <a:solidFill>
                  <a:schemeClr val="accent3"/>
                </a:solidFill>
                <a:latin typeface="Arial" charset="0"/>
              </a:rPr>
              <a:t>Subtle:  </a:t>
            </a:r>
            <a:r>
              <a:rPr lang="en-US" sz="1600" i="1" dirty="0">
                <a:solidFill>
                  <a:schemeClr val="accent3"/>
                </a:solidFill>
                <a:latin typeface="Arial" charset="0"/>
              </a:rPr>
              <a:t>Node inserted into queue only after testing to see if it is a goal state</a:t>
            </a: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56</a:t>
            </a:fld>
            <a:endParaRPr lang="en-US" altLang="en-US"/>
          </a:p>
        </p:txBody>
      </p:sp>
    </p:spTree>
    <p:extLst>
      <p:ext uri="{BB962C8B-B14F-4D97-AF65-F5344CB8AC3E}">
        <p14:creationId xmlns:p14="http://schemas.microsoft.com/office/powerpoint/2010/main" val="1102442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2"/>
          <p:cNvSpPr>
            <a:spLocks noGrp="1" noChangeArrowheads="1"/>
          </p:cNvSpPr>
          <p:nvPr>
            <p:ph type="title"/>
          </p:nvPr>
        </p:nvSpPr>
        <p:spPr/>
        <p:txBody>
          <a:bodyPr/>
          <a:lstStyle/>
          <a:p>
            <a:r>
              <a:rPr lang="en-US"/>
              <a:t>Properties of breadth-first search</a:t>
            </a:r>
          </a:p>
        </p:txBody>
      </p:sp>
      <p:sp>
        <p:nvSpPr>
          <p:cNvPr id="50183" name="Rectangle 3"/>
          <p:cNvSpPr>
            <a:spLocks noGrp="1" noChangeArrowheads="1"/>
          </p:cNvSpPr>
          <p:nvPr>
            <p:ph type="body" idx="1"/>
          </p:nvPr>
        </p:nvSpPr>
        <p:spPr>
          <a:xfrm>
            <a:off x="2209800" y="1295400"/>
            <a:ext cx="8305800" cy="4572000"/>
          </a:xfrm>
        </p:spPr>
        <p:txBody>
          <a:bodyPr/>
          <a:lstStyle/>
          <a:p>
            <a:pPr defTabSz="457200"/>
            <a:r>
              <a:rPr lang="en-US" u="sng">
                <a:solidFill>
                  <a:srgbClr val="CC0099"/>
                </a:solidFill>
              </a:rPr>
              <a:t>Complete?</a:t>
            </a:r>
            <a:r>
              <a:rPr lang="en-US">
                <a:solidFill>
                  <a:srgbClr val="CC0099"/>
                </a:solidFill>
              </a:rPr>
              <a:t> 	</a:t>
            </a:r>
            <a:r>
              <a:rPr lang="en-US"/>
              <a:t>Yes (if </a:t>
            </a:r>
            <a:r>
              <a:rPr lang="en-US" i="1"/>
              <a:t>b</a:t>
            </a:r>
            <a:r>
              <a:rPr lang="en-US"/>
              <a:t> is finite)</a:t>
            </a:r>
          </a:p>
          <a:p>
            <a:pPr defTabSz="457200"/>
            <a:r>
              <a:rPr lang="en-US" u="sng">
                <a:solidFill>
                  <a:srgbClr val="CC0099"/>
                </a:solidFill>
              </a:rPr>
              <a:t>Time Complexity?</a:t>
            </a:r>
            <a:r>
              <a:rPr lang="en-US"/>
              <a:t> 	</a:t>
            </a:r>
            <a:r>
              <a:rPr lang="en-US" i="1"/>
              <a:t>1+b+b</a:t>
            </a:r>
            <a:r>
              <a:rPr lang="en-US" i="1" baseline="30000"/>
              <a:t>2</a:t>
            </a:r>
            <a:r>
              <a:rPr lang="en-US" i="1"/>
              <a:t>+b</a:t>
            </a:r>
            <a:r>
              <a:rPr lang="en-US" i="1" baseline="30000"/>
              <a:t>3</a:t>
            </a:r>
            <a:r>
              <a:rPr lang="en-US"/>
              <a:t>+… +</a:t>
            </a:r>
            <a:r>
              <a:rPr lang="en-US" i="1" err="1"/>
              <a:t>b</a:t>
            </a:r>
            <a:r>
              <a:rPr lang="en-US" i="1" baseline="30000" err="1"/>
              <a:t>d</a:t>
            </a:r>
            <a:r>
              <a:rPr lang="en-US"/>
              <a:t> = O(</a:t>
            </a:r>
            <a:r>
              <a:rPr lang="en-US" err="1"/>
              <a:t>b</a:t>
            </a:r>
            <a:r>
              <a:rPr lang="en-US" baseline="30000" err="1"/>
              <a:t>d</a:t>
            </a:r>
            <a:r>
              <a:rPr lang="en-US"/>
              <a:t>)</a:t>
            </a:r>
            <a:endParaRPr lang="en-US" i="1"/>
          </a:p>
          <a:p>
            <a:pPr defTabSz="457200"/>
            <a:r>
              <a:rPr lang="en-US" u="sng">
                <a:solidFill>
                  <a:srgbClr val="CC0099"/>
                </a:solidFill>
              </a:rPr>
              <a:t>Space Complexity?</a:t>
            </a:r>
            <a:r>
              <a:rPr lang="en-US"/>
              <a:t> </a:t>
            </a:r>
            <a:r>
              <a:rPr lang="en-US" i="1"/>
              <a:t>O(</a:t>
            </a:r>
            <a:r>
              <a:rPr lang="en-US" i="1" err="1"/>
              <a:t>b</a:t>
            </a:r>
            <a:r>
              <a:rPr lang="en-US" i="1" baseline="30000" err="1"/>
              <a:t>d</a:t>
            </a:r>
            <a:r>
              <a:rPr lang="en-US" i="1"/>
              <a:t>)</a:t>
            </a:r>
            <a:r>
              <a:rPr lang="en-US"/>
              <a:t> (keeps every node in memory)</a:t>
            </a:r>
          </a:p>
          <a:p>
            <a:pPr defTabSz="457200"/>
            <a:r>
              <a:rPr lang="en-US" u="sng">
                <a:solidFill>
                  <a:srgbClr val="CC0099"/>
                </a:solidFill>
              </a:rPr>
              <a:t>Optimal?</a:t>
            </a:r>
            <a:r>
              <a:rPr lang="en-US"/>
              <a:t> 		Yes, if cost = 1 per step</a:t>
            </a:r>
            <a:br>
              <a:rPr lang="en-US"/>
            </a:br>
            <a:r>
              <a:rPr lang="en-US"/>
              <a:t>					(not optimal in general)</a:t>
            </a:r>
          </a:p>
          <a:p>
            <a:pPr defTabSz="457200"/>
            <a:endParaRPr lang="en-US">
              <a:solidFill>
                <a:srgbClr val="FF0000"/>
              </a:solidFill>
            </a:endParaRPr>
          </a:p>
          <a:p>
            <a:pPr defTabSz="457200"/>
            <a:endParaRPr lang="en-US"/>
          </a:p>
          <a:p>
            <a:pPr lvl="1" algn="ctr" defTabSz="457200">
              <a:buNone/>
            </a:pPr>
            <a:r>
              <a:rPr lang="en-US" sz="1800" i="1"/>
              <a:t>b: maximum branching factor of search tree</a:t>
            </a:r>
          </a:p>
          <a:p>
            <a:pPr lvl="1" algn="ctr" defTabSz="457200">
              <a:buNone/>
            </a:pPr>
            <a:r>
              <a:rPr lang="en-US" sz="1800" i="1"/>
              <a:t>d: depth of the least cost solution</a:t>
            </a:r>
          </a:p>
          <a:p>
            <a:pPr lvl="1" algn="ctr" defTabSz="457200">
              <a:buNone/>
            </a:pPr>
            <a:r>
              <a:rPr lang="en-US" sz="1800" i="1"/>
              <a:t>m: maximum depth of the state space (</a:t>
            </a:r>
            <a:r>
              <a:rPr lang="en-US" altLang="en-US" sz="1800" i="1">
                <a:sym typeface="Symbol" pitchFamily="18" charset="2"/>
              </a:rPr>
              <a:t>)</a:t>
            </a:r>
            <a:endParaRPr lang="en-US" sz="1800" i="1">
              <a:sym typeface="Symbol" pitchFamily="18" charset="2"/>
            </a:endParaRPr>
          </a:p>
          <a:p>
            <a:pPr lvl="1" algn="ctr" defTabSz="457200">
              <a:buNone/>
            </a:pPr>
            <a:endParaRPr 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57</a:t>
            </a:fld>
            <a:endParaRPr lang="en-US" altLang="en-US"/>
          </a:p>
        </p:txBody>
      </p:sp>
    </p:spTree>
    <p:extLst>
      <p:ext uri="{BB962C8B-B14F-4D97-AF65-F5344CB8AC3E}">
        <p14:creationId xmlns:p14="http://schemas.microsoft.com/office/powerpoint/2010/main" val="1356392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1205"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60589617-DF09-43CC-A781-BEC73FCA92C8}" type="slidenum">
              <a:rPr lang="en-US" altLang="en-US" sz="1400"/>
              <a:pPr/>
              <a:t>58</a:t>
            </a:fld>
            <a:endParaRPr lang="en-US" altLang="en-US" sz="1400"/>
          </a:p>
        </p:txBody>
      </p:sp>
      <p:sp>
        <p:nvSpPr>
          <p:cNvPr id="51206" name="Rectangle 2"/>
          <p:cNvSpPr>
            <a:spLocks noGrp="1" noChangeArrowheads="1"/>
          </p:cNvSpPr>
          <p:nvPr>
            <p:ph type="title"/>
          </p:nvPr>
        </p:nvSpPr>
        <p:spPr>
          <a:xfrm>
            <a:off x="2209800" y="609600"/>
            <a:ext cx="8001000" cy="457200"/>
          </a:xfrm>
        </p:spPr>
        <p:txBody>
          <a:bodyPr>
            <a:normAutofit fontScale="90000"/>
          </a:bodyPr>
          <a:lstStyle/>
          <a:p>
            <a:r>
              <a:rPr lang="en-US"/>
              <a:t>Exponential Space </a:t>
            </a:r>
            <a:r>
              <a:rPr lang="en-US" sz="2800"/>
              <a:t>(and time)</a:t>
            </a:r>
            <a:r>
              <a:rPr lang="en-US"/>
              <a:t> Not Good...</a:t>
            </a:r>
          </a:p>
        </p:txBody>
      </p:sp>
      <p:sp>
        <p:nvSpPr>
          <p:cNvPr id="51207" name="Rectangle 3"/>
          <p:cNvSpPr>
            <a:spLocks noGrp="1" noChangeArrowheads="1"/>
          </p:cNvSpPr>
          <p:nvPr>
            <p:ph type="body" idx="1"/>
          </p:nvPr>
        </p:nvSpPr>
        <p:spPr>
          <a:xfrm>
            <a:off x="2209800" y="1295401"/>
            <a:ext cx="7772400" cy="5072063"/>
          </a:xfrm>
        </p:spPr>
        <p:txBody>
          <a:bodyPr/>
          <a:lstStyle/>
          <a:p>
            <a:pPr lvl="1"/>
            <a:r>
              <a:rPr lang="en-US"/>
              <a:t>Exponential complexity uninformed search problems </a:t>
            </a:r>
            <a:r>
              <a:rPr lang="en-US" i="1">
                <a:solidFill>
                  <a:schemeClr val="accent2"/>
                </a:solidFill>
              </a:rPr>
              <a:t>cannot </a:t>
            </a:r>
            <a:r>
              <a:rPr lang="en-US"/>
              <a:t>be solved for any but the smallest instances.</a:t>
            </a:r>
          </a:p>
          <a:p>
            <a:pPr lvl="1"/>
            <a:r>
              <a:rPr lang="en-US" i="1">
                <a:solidFill>
                  <a:schemeClr val="accent2"/>
                </a:solidFill>
              </a:rPr>
              <a:t>(Memory </a:t>
            </a:r>
            <a:r>
              <a:rPr lang="en-US"/>
              <a:t>requirements are a bigger problem than </a:t>
            </a:r>
            <a:r>
              <a:rPr lang="en-US" i="1">
                <a:solidFill>
                  <a:schemeClr val="accent2"/>
                </a:solidFill>
              </a:rPr>
              <a:t>execution </a:t>
            </a:r>
            <a:r>
              <a:rPr lang="en-US"/>
              <a:t>time.)</a:t>
            </a:r>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endParaRPr lang="en-US" sz="1600"/>
          </a:p>
          <a:p>
            <a:pPr lvl="1" algn="ctr">
              <a:buFontTx/>
              <a:buNone/>
            </a:pPr>
            <a:r>
              <a:rPr lang="en-US" sz="1600"/>
              <a:t>	Fig 3.13  Assumes b=10, 1M</a:t>
            </a:r>
            <a:r>
              <a:rPr lang="en-US" sz="1600" baseline="30000"/>
              <a:t> </a:t>
            </a:r>
            <a:r>
              <a:rPr lang="en-US" sz="1600"/>
              <a:t>nodes/sec, 1000 bytes/node</a:t>
            </a:r>
          </a:p>
          <a:p>
            <a:pPr lvl="1"/>
            <a:endParaRPr lang="en-US" sz="1600"/>
          </a:p>
          <a:p>
            <a:pPr lvl="1"/>
            <a:endParaRPr lang="en-US"/>
          </a:p>
        </p:txBody>
      </p:sp>
      <p:graphicFrame>
        <p:nvGraphicFramePr>
          <p:cNvPr id="1210372" name="Group 4"/>
          <p:cNvGraphicFramePr>
            <a:graphicFrameLocks noGrp="1"/>
          </p:cNvGraphicFramePr>
          <p:nvPr/>
        </p:nvGraphicFramePr>
        <p:xfrm>
          <a:off x="2895601" y="2743200"/>
          <a:ext cx="6857999" cy="2714626"/>
        </p:xfrm>
        <a:graphic>
          <a:graphicData uri="http://schemas.openxmlformats.org/drawingml/2006/table">
            <a:tbl>
              <a:tblPr/>
              <a:tblGrid>
                <a:gridCol w="1714939">
                  <a:extLst>
                    <a:ext uri="{9D8B030D-6E8A-4147-A177-3AD203B41FA5}">
                      <a16:colId xmlns:a16="http://schemas.microsoft.com/office/drawing/2014/main" val="20000"/>
                    </a:ext>
                  </a:extLst>
                </a:gridCol>
                <a:gridCol w="1714938">
                  <a:extLst>
                    <a:ext uri="{9D8B030D-6E8A-4147-A177-3AD203B41FA5}">
                      <a16:colId xmlns:a16="http://schemas.microsoft.com/office/drawing/2014/main" val="20001"/>
                    </a:ext>
                  </a:extLst>
                </a:gridCol>
                <a:gridCol w="1713183">
                  <a:extLst>
                    <a:ext uri="{9D8B030D-6E8A-4147-A177-3AD203B41FA5}">
                      <a16:colId xmlns:a16="http://schemas.microsoft.com/office/drawing/2014/main" val="20002"/>
                    </a:ext>
                  </a:extLst>
                </a:gridCol>
                <a:gridCol w="1714939">
                  <a:extLst>
                    <a:ext uri="{9D8B030D-6E8A-4147-A177-3AD203B41FA5}">
                      <a16:colId xmlns:a16="http://schemas.microsoft.com/office/drawing/2014/main" val="20003"/>
                    </a:ext>
                  </a:extLst>
                </a:gridCol>
              </a:tblGrid>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DEPTH</a:t>
                      </a:r>
                    </a:p>
                  </a:txBody>
                  <a:tcPr marL="91430" marR="91430"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NODES</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TIME</a:t>
                      </a:r>
                    </a:p>
                  </a:txBody>
                  <a:tcPr marL="91430" marR="91430"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0" i="0" u="none" strike="noStrike" cap="none" normalizeH="0" baseline="0">
                          <a:ln>
                            <a:noFill/>
                          </a:ln>
                          <a:solidFill>
                            <a:schemeClr val="tx1"/>
                          </a:solidFill>
                          <a:effectLst/>
                          <a:latin typeface="Times" pitchFamily="18" charset="0"/>
                        </a:rPr>
                        <a:t>MEMORY</a:t>
                      </a:r>
                    </a:p>
                  </a:txBody>
                  <a:tcPr marL="91430" marR="91430"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a:t>
                      </a:r>
                    </a:p>
                  </a:txBody>
                  <a:tcPr marL="91430" marR="91430"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110</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0.11 milliseconds</a:t>
                      </a:r>
                    </a:p>
                  </a:txBody>
                  <a:tcPr marL="91430" marR="91430"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107  kilobytes</a:t>
                      </a:r>
                    </a:p>
                  </a:txBody>
                  <a:tcPr marL="91430" marR="9143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4</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11110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milliseconds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10.6 megabytes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6</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6</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1.1 seconds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8</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8</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2 minutes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103 gigabytes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10</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 hours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 terabytes</a:t>
                      </a: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38138">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12</a:t>
                      </a:r>
                    </a:p>
                  </a:txBody>
                  <a:tcPr marL="91430" marR="91430"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12</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13 days</a:t>
                      </a:r>
                    </a:p>
                  </a:txBody>
                  <a:tcPr marL="91430" marR="91430"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 </a:t>
                      </a:r>
                      <a:r>
                        <a:rPr kumimoji="0" lang="en-US" sz="1600" b="1" i="0" u="none" strike="noStrike" cap="none" normalizeH="0" baseline="0" err="1">
                          <a:ln>
                            <a:noFill/>
                          </a:ln>
                          <a:solidFill>
                            <a:schemeClr val="tx1"/>
                          </a:solidFill>
                          <a:effectLst/>
                          <a:latin typeface="Times" pitchFamily="18" charset="0"/>
                        </a:rPr>
                        <a:t>petabytes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14</a:t>
                      </a:r>
                    </a:p>
                  </a:txBody>
                  <a:tcPr marL="91430" marR="91430"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10</a:t>
                      </a:r>
                      <a:r>
                        <a:rPr kumimoji="0" lang="en-US" sz="1600" b="1" i="0" u="none" strike="noStrike" cap="none" normalizeH="0" baseline="30000">
                          <a:ln>
                            <a:noFill/>
                          </a:ln>
                          <a:solidFill>
                            <a:schemeClr val="tx1"/>
                          </a:solidFill>
                          <a:effectLst/>
                          <a:latin typeface="Times" pitchFamily="18" charset="0"/>
                        </a:rPr>
                        <a:t>14</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3.5 years</a:t>
                      </a:r>
                    </a:p>
                  </a:txBody>
                  <a:tcPr marL="91430" marR="91430"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600" b="1" i="0" u="none" strike="noStrike" cap="none" normalizeH="0" baseline="0">
                          <a:ln>
                            <a:noFill/>
                          </a:ln>
                          <a:solidFill>
                            <a:schemeClr val="tx1"/>
                          </a:solidFill>
                          <a:effectLst/>
                          <a:latin typeface="Times" pitchFamily="18" charset="0"/>
                        </a:rPr>
                        <a:t>99 </a:t>
                      </a:r>
                      <a:r>
                        <a:rPr kumimoji="0" lang="en-US" sz="1600" b="1" i="0" u="none" strike="noStrike" cap="none" normalizeH="0" baseline="0" err="1">
                          <a:ln>
                            <a:noFill/>
                          </a:ln>
                          <a:solidFill>
                            <a:schemeClr val="tx1"/>
                          </a:solidFill>
                          <a:effectLst/>
                          <a:latin typeface="Times" pitchFamily="18" charset="0"/>
                        </a:rPr>
                        <a:t>petabytles</a:t>
                      </a:r>
                      <a:endParaRPr kumimoji="0" lang="en-US" sz="1600" b="1" i="0" u="none" strike="noStrike" cap="none" normalizeH="0" baseline="0">
                        <a:ln>
                          <a:noFill/>
                        </a:ln>
                        <a:solidFill>
                          <a:schemeClr val="tx1"/>
                        </a:solidFill>
                        <a:effectLst/>
                        <a:latin typeface="Times" pitchFamily="18" charset="0"/>
                      </a:endParaRPr>
                    </a:p>
                  </a:txBody>
                  <a:tcPr marL="91430" marR="9143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58</a:t>
            </a:fld>
            <a:endParaRPr lang="en-US" altLang="en-US"/>
          </a:p>
        </p:txBody>
      </p:sp>
    </p:spTree>
    <p:extLst>
      <p:ext uri="{BB962C8B-B14F-4D97-AF65-F5344CB8AC3E}">
        <p14:creationId xmlns:p14="http://schemas.microsoft.com/office/powerpoint/2010/main" val="3878610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1828800" y="1524000"/>
            <a:ext cx="8458200" cy="4114800"/>
          </a:xfrm>
        </p:spPr>
        <p:txBody>
          <a:bodyPr/>
          <a:lstStyle/>
          <a:p>
            <a:r>
              <a:rPr lang="en-US" sz="2800"/>
              <a:t>Idea: </a:t>
            </a:r>
          </a:p>
          <a:p>
            <a:pPr lvl="1"/>
            <a:r>
              <a:rPr lang="en-US" sz="2400"/>
              <a:t>Expand </a:t>
            </a:r>
            <a:r>
              <a:rPr lang="en-US" sz="2400" i="1">
                <a:solidFill>
                  <a:schemeClr val="accent2"/>
                </a:solidFill>
              </a:rPr>
              <a:t>deepest </a:t>
            </a:r>
            <a:r>
              <a:rPr lang="en-US" sz="2400"/>
              <a:t>unexpanded node</a:t>
            </a:r>
          </a:p>
          <a:p>
            <a:pPr lvl="1"/>
            <a:endParaRPr lang="en-US" sz="2400"/>
          </a:p>
          <a:p>
            <a:r>
              <a:rPr lang="en-US" sz="2800" u="sng"/>
              <a:t>Implementation:</a:t>
            </a:r>
          </a:p>
          <a:p>
            <a:pPr lvl="1"/>
            <a:r>
              <a:rPr lang="en-US" sz="2400" i="1">
                <a:solidFill>
                  <a:schemeClr val="accent2"/>
                </a:solidFill>
              </a:rPr>
              <a:t>frontier </a:t>
            </a:r>
            <a:r>
              <a:rPr lang="en-US" sz="2400"/>
              <a:t>is LIFO (Last-In-First-Out) Queue:</a:t>
            </a:r>
          </a:p>
          <a:p>
            <a:pPr lvl="2"/>
            <a:r>
              <a:rPr lang="en-US"/>
              <a:t>Put successors at the </a:t>
            </a:r>
            <a:r>
              <a:rPr lang="en-US" i="1"/>
              <a:t>front </a:t>
            </a:r>
            <a:r>
              <a:rPr lang="en-US"/>
              <a:t>of </a:t>
            </a:r>
            <a:r>
              <a:rPr lang="en-US" i="1">
                <a:solidFill>
                  <a:schemeClr val="accent2"/>
                </a:solidFill>
              </a:rPr>
              <a:t>frontier </a:t>
            </a:r>
            <a:r>
              <a:rPr lang="en-US"/>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59</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87687" y="2895601"/>
            <a:ext cx="5941423" cy="4457227"/>
          </a:xfrm>
          <a:prstGeom prst="rect">
            <a:avLst/>
          </a:prstGeom>
          <a:noFill/>
        </p:spPr>
      </p:pic>
      <p:sp>
        <p:nvSpPr>
          <p:cNvPr id="7" name="TextBox 6"/>
          <p:cNvSpPr txBox="1"/>
          <p:nvPr/>
        </p:nvSpPr>
        <p:spPr bwMode="auto">
          <a:xfrm>
            <a:off x="1455167" y="6239119"/>
            <a:ext cx="335861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a:t>Image credit: </a:t>
            </a:r>
            <a:r>
              <a:rPr lang="en-US" sz="1400" dirty="0">
                <a:latin typeface="Calibri"/>
                <a:cs typeface="Calibri"/>
              </a:rPr>
              <a:t>Dan Klein and Pieter </a:t>
            </a:r>
            <a:r>
              <a:rPr lang="en-US" sz="1400" dirty="0" err="1">
                <a:latin typeface="Calibri"/>
                <a:cs typeface="Calibri"/>
              </a:rPr>
              <a:t>Abbeel</a:t>
            </a:r>
            <a:endParaRPr lang="en-US" sz="1400" dirty="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028879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normAutofit/>
          </a:bodyPr>
          <a:lstStyle/>
          <a:p>
            <a:r>
              <a:rPr lang="en-US" dirty="0"/>
              <a:t>Agents and environments</a:t>
            </a:r>
          </a:p>
        </p:txBody>
      </p:sp>
      <p:sp>
        <p:nvSpPr>
          <p:cNvPr id="24582" name="Rectangle 3"/>
          <p:cNvSpPr>
            <a:spLocks noGrp="1" noChangeArrowheads="1"/>
          </p:cNvSpPr>
          <p:nvPr>
            <p:ph idx="1"/>
          </p:nvPr>
        </p:nvSpPr>
        <p:spPr/>
        <p:txBody>
          <a:bodyPr/>
          <a:lstStyle/>
          <a:p>
            <a:pPr>
              <a:buFont typeface="Symbol" pitchFamily="18" charset="2"/>
              <a:buNone/>
            </a:pPr>
            <a:endParaRPr lang="en-US" sz="1800" dirty="0"/>
          </a:p>
          <a:p>
            <a:pPr>
              <a:buFont typeface="Symbol" pitchFamily="18" charset="2"/>
              <a:buNone/>
            </a:pPr>
            <a:endParaRPr lang="en-US" sz="1800" dirty="0"/>
          </a:p>
          <a:p>
            <a:pPr>
              <a:buFont typeface="Symbol" pitchFamily="18" charset="2"/>
              <a:buNone/>
            </a:pPr>
            <a:endParaRPr lang="en-US" sz="1800" dirty="0"/>
          </a:p>
          <a:p>
            <a:endParaRPr lang="en-US" sz="1800" dirty="0"/>
          </a:p>
          <a:p>
            <a:endParaRPr lang="en-US" sz="1800" dirty="0"/>
          </a:p>
          <a:p>
            <a:endParaRPr lang="en-US" sz="1800" dirty="0"/>
          </a:p>
          <a:p>
            <a:endParaRPr lang="en-US" sz="1800" dirty="0"/>
          </a:p>
          <a:p>
            <a:endParaRPr lang="en-US" sz="1800" dirty="0"/>
          </a:p>
        </p:txBody>
      </p:sp>
      <p:sp>
        <p:nvSpPr>
          <p:cNvPr id="5" name="Slide Number Placeholder 4"/>
          <p:cNvSpPr>
            <a:spLocks noGrp="1"/>
          </p:cNvSpPr>
          <p:nvPr>
            <p:ph type="sldNum" sz="quarter" idx="12"/>
          </p:nvPr>
        </p:nvSpPr>
        <p:spPr/>
        <p:txBody>
          <a:bodyPr/>
          <a:lstStyle/>
          <a:p>
            <a:pPr>
              <a:defRPr/>
            </a:pPr>
            <a:fld id="{41B2BE72-86C1-4014-90AF-6A8398308A80}" type="slidenum">
              <a:rPr lang="en-US" altLang="en-US" smtClean="0">
                <a:solidFill>
                  <a:srgbClr val="000000"/>
                </a:solidFill>
              </a:rPr>
              <a:pPr>
                <a:defRPr/>
              </a:pPr>
              <a:t>6</a:t>
            </a:fld>
            <a:endParaRPr lang="en-US" altLang="en-US">
              <a:solidFill>
                <a:srgbClr val="000000"/>
              </a:solidFill>
            </a:endParaRPr>
          </a:p>
        </p:txBody>
      </p:sp>
      <p:sp>
        <p:nvSpPr>
          <p:cNvPr id="24584" name="Text Box 10"/>
          <p:cNvSpPr txBox="1">
            <a:spLocks noChangeArrowheads="1"/>
          </p:cNvSpPr>
          <p:nvPr/>
        </p:nvSpPr>
        <p:spPr bwMode="auto">
          <a:xfrm>
            <a:off x="2171700" y="4234168"/>
            <a:ext cx="7848600"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20000"/>
              </a:spcBef>
              <a:buClr>
                <a:srgbClr val="000099"/>
              </a:buClr>
              <a:buSzPct val="100000"/>
            </a:pPr>
            <a:r>
              <a:rPr lang="en-US" sz="2000" dirty="0">
                <a:solidFill>
                  <a:srgbClr val="000000"/>
                </a:solidFill>
                <a:latin typeface="+mn-lt"/>
              </a:rPr>
              <a:t>An agent is specified by an </a:t>
            </a:r>
            <a:r>
              <a:rPr lang="en-US" sz="2000" i="1" dirty="0">
                <a:solidFill>
                  <a:srgbClr val="3333CC"/>
                </a:solidFill>
                <a:latin typeface="+mn-lt"/>
              </a:rPr>
              <a:t>agent function</a:t>
            </a:r>
            <a:r>
              <a:rPr lang="en-US" sz="2000" i="1" dirty="0">
                <a:solidFill>
                  <a:srgbClr val="000000"/>
                </a:solidFill>
                <a:latin typeface="+mn-lt"/>
              </a:rPr>
              <a:t> </a:t>
            </a:r>
            <a:r>
              <a:rPr lang="en-US" sz="2000" i="1" dirty="0" err="1">
                <a:solidFill>
                  <a:srgbClr val="000000"/>
                </a:solidFill>
                <a:latin typeface="+mn-lt"/>
              </a:rPr>
              <a:t>f:P</a:t>
            </a:r>
            <a:r>
              <a:rPr lang="en-US" sz="2000" i="1" dirty="0">
                <a:solidFill>
                  <a:srgbClr val="000000"/>
                </a:solidFill>
                <a:latin typeface="+mn-lt"/>
                <a:sym typeface="Symbol"/>
              </a:rPr>
              <a:t> a</a:t>
            </a:r>
            <a:r>
              <a:rPr lang="en-US" sz="2000" dirty="0">
                <a:solidFill>
                  <a:srgbClr val="000000"/>
                </a:solidFill>
                <a:latin typeface="+mn-lt"/>
              </a:rPr>
              <a:t>  that maps a sequence of percept vectors </a:t>
            </a:r>
            <a:r>
              <a:rPr lang="en-US" sz="2000" i="1" dirty="0">
                <a:solidFill>
                  <a:srgbClr val="000000"/>
                </a:solidFill>
                <a:latin typeface="+mn-lt"/>
              </a:rPr>
              <a:t>P</a:t>
            </a:r>
            <a:r>
              <a:rPr lang="en-US" sz="2000" dirty="0">
                <a:solidFill>
                  <a:srgbClr val="000000"/>
                </a:solidFill>
                <a:latin typeface="+mn-lt"/>
              </a:rPr>
              <a:t> to an action </a:t>
            </a:r>
            <a:r>
              <a:rPr lang="en-US" sz="2000" i="1" dirty="0">
                <a:solidFill>
                  <a:srgbClr val="000000"/>
                </a:solidFill>
                <a:latin typeface="+mn-lt"/>
              </a:rPr>
              <a:t>a </a:t>
            </a:r>
            <a:r>
              <a:rPr lang="en-US" sz="2000" dirty="0">
                <a:solidFill>
                  <a:srgbClr val="000000"/>
                </a:solidFill>
                <a:latin typeface="+mn-lt"/>
              </a:rPr>
              <a:t>from a set </a:t>
            </a:r>
            <a:r>
              <a:rPr lang="en-US" sz="2000" i="1" dirty="0">
                <a:solidFill>
                  <a:srgbClr val="000000"/>
                </a:solidFill>
                <a:latin typeface="+mn-lt"/>
              </a:rPr>
              <a:t>A</a:t>
            </a:r>
            <a:r>
              <a:rPr lang="en-US" sz="2000" dirty="0">
                <a:solidFill>
                  <a:srgbClr val="000000"/>
                </a:solidFill>
                <a:latin typeface="+mn-lt"/>
              </a:rPr>
              <a:t>:</a:t>
            </a:r>
          </a:p>
          <a:p>
            <a:pPr lvl="2">
              <a:spcBef>
                <a:spcPct val="20000"/>
              </a:spcBef>
              <a:buClr>
                <a:srgbClr val="000099"/>
              </a:buClr>
              <a:buSzPct val="100000"/>
            </a:pPr>
            <a:r>
              <a:rPr lang="en-US" sz="2000" i="1" dirty="0">
                <a:solidFill>
                  <a:srgbClr val="000000"/>
                </a:solidFill>
                <a:latin typeface="+mn-lt"/>
              </a:rPr>
              <a:t>P=[p</a:t>
            </a:r>
            <a:r>
              <a:rPr lang="en-US" sz="2000" i="1" baseline="-25000" dirty="0">
                <a:solidFill>
                  <a:srgbClr val="000000"/>
                </a:solidFill>
                <a:latin typeface="+mn-lt"/>
              </a:rPr>
              <a:t>0</a:t>
            </a:r>
            <a:r>
              <a:rPr lang="en-US" sz="2000" i="1" dirty="0">
                <a:solidFill>
                  <a:srgbClr val="000000"/>
                </a:solidFill>
                <a:latin typeface="+mn-lt"/>
              </a:rPr>
              <a:t>, p</a:t>
            </a:r>
            <a:r>
              <a:rPr lang="en-US" sz="2000" i="1" baseline="-25000" dirty="0">
                <a:solidFill>
                  <a:srgbClr val="000000"/>
                </a:solidFill>
                <a:latin typeface="+mn-lt"/>
              </a:rPr>
              <a:t>1</a:t>
            </a:r>
            <a:r>
              <a:rPr lang="en-US" sz="2000" i="1" dirty="0">
                <a:solidFill>
                  <a:srgbClr val="000000"/>
                </a:solidFill>
                <a:latin typeface="+mn-lt"/>
              </a:rPr>
              <a:t>, … , </a:t>
            </a:r>
            <a:r>
              <a:rPr lang="en-US" sz="2000" i="1" dirty="0" err="1">
                <a:solidFill>
                  <a:srgbClr val="000000"/>
                </a:solidFill>
                <a:latin typeface="+mn-lt"/>
              </a:rPr>
              <a:t>p</a:t>
            </a:r>
            <a:r>
              <a:rPr lang="en-US" sz="2000" i="1" baseline="-25000" dirty="0" err="1">
                <a:solidFill>
                  <a:srgbClr val="000000"/>
                </a:solidFill>
                <a:latin typeface="+mn-lt"/>
              </a:rPr>
              <a:t>t</a:t>
            </a:r>
            <a:r>
              <a:rPr lang="en-US" sz="2000" i="1" dirty="0">
                <a:solidFill>
                  <a:srgbClr val="000000"/>
                </a:solidFill>
                <a:latin typeface="+mn-lt"/>
              </a:rPr>
              <a:t>]</a:t>
            </a:r>
          </a:p>
          <a:p>
            <a:pPr lvl="2">
              <a:spcBef>
                <a:spcPct val="20000"/>
              </a:spcBef>
              <a:buClr>
                <a:srgbClr val="000099"/>
              </a:buClr>
              <a:buSzPct val="100000"/>
            </a:pPr>
            <a:r>
              <a:rPr lang="en-US" sz="2000" i="1" dirty="0">
                <a:solidFill>
                  <a:srgbClr val="000000"/>
                </a:solidFill>
                <a:latin typeface="+mn-lt"/>
              </a:rPr>
              <a:t>A={a</a:t>
            </a:r>
            <a:r>
              <a:rPr lang="en-US" sz="2000" i="1" baseline="-25000" dirty="0">
                <a:solidFill>
                  <a:srgbClr val="000000"/>
                </a:solidFill>
                <a:latin typeface="+mn-lt"/>
              </a:rPr>
              <a:t>0</a:t>
            </a:r>
            <a:r>
              <a:rPr lang="en-US" sz="2000" i="1" dirty="0">
                <a:solidFill>
                  <a:srgbClr val="000000"/>
                </a:solidFill>
                <a:latin typeface="+mn-lt"/>
              </a:rPr>
              <a:t>, a</a:t>
            </a:r>
            <a:r>
              <a:rPr lang="en-US" sz="2000" i="1" baseline="-25000" dirty="0">
                <a:solidFill>
                  <a:srgbClr val="000000"/>
                </a:solidFill>
                <a:latin typeface="+mn-lt"/>
              </a:rPr>
              <a:t>1</a:t>
            </a:r>
            <a:r>
              <a:rPr lang="en-US" sz="2000" i="1" dirty="0">
                <a:solidFill>
                  <a:srgbClr val="000000"/>
                </a:solidFill>
                <a:latin typeface="+mn-lt"/>
              </a:rPr>
              <a:t>, … , </a:t>
            </a:r>
            <a:r>
              <a:rPr lang="en-US" sz="2000" i="1" dirty="0" err="1">
                <a:solidFill>
                  <a:srgbClr val="000000"/>
                </a:solidFill>
                <a:latin typeface="+mn-lt"/>
              </a:rPr>
              <a:t>a</a:t>
            </a:r>
            <a:r>
              <a:rPr lang="en-US" sz="2000" i="1" baseline="-25000" dirty="0" err="1">
                <a:solidFill>
                  <a:srgbClr val="000000"/>
                </a:solidFill>
                <a:latin typeface="+mn-lt"/>
              </a:rPr>
              <a:t>k</a:t>
            </a:r>
            <a:r>
              <a:rPr lang="en-US" sz="2000" i="1" dirty="0">
                <a:solidFill>
                  <a:srgbClr val="000000"/>
                </a:solidFill>
                <a:latin typeface="+mn-lt"/>
              </a:rPr>
              <a:t>}</a:t>
            </a:r>
          </a:p>
          <a:p>
            <a:pPr>
              <a:spcBef>
                <a:spcPct val="50000"/>
              </a:spcBef>
            </a:pPr>
            <a:endParaRPr lang="en-US" sz="2000" dirty="0">
              <a:solidFill>
                <a:srgbClr val="000000"/>
              </a:solidFill>
              <a:latin typeface="+mn-lt"/>
            </a:endParaRPr>
          </a:p>
        </p:txBody>
      </p:sp>
      <p:pic>
        <p:nvPicPr>
          <p:cNvPr id="8" name="Picture 2">
            <a:extLst>
              <a:ext uri="{FF2B5EF4-FFF2-40B4-BE49-F238E27FC236}">
                <a16:creationId xmlns:a16="http://schemas.microsoft.com/office/drawing/2014/main" id="{DD2A3F92-E91C-444A-84A1-CFD7E59BA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41" y="1180926"/>
            <a:ext cx="8711308" cy="288562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4;g92b3bf485b_0_0">
            <a:extLst>
              <a:ext uri="{FF2B5EF4-FFF2-40B4-BE49-F238E27FC236}">
                <a16:creationId xmlns:a16="http://schemas.microsoft.com/office/drawing/2014/main" id="{4C10AA9A-9D7C-A140-8687-86B12419551C}"/>
              </a:ext>
            </a:extLst>
          </p:cNvPr>
          <p:cNvSpPr/>
          <p:nvPr/>
        </p:nvSpPr>
        <p:spPr>
          <a:xfrm>
            <a:off x="7771158" y="5159674"/>
            <a:ext cx="3886571" cy="1500512"/>
          </a:xfrm>
          <a:prstGeom prst="wedgeRoundRectCallout">
            <a:avLst>
              <a:gd name="adj1" fmla="val -43633"/>
              <a:gd name="adj2" fmla="val -69527"/>
              <a:gd name="adj3" fmla="val 0"/>
            </a:avLst>
          </a:prstGeom>
          <a:solidFill>
            <a:srgbClr val="7EDCF6"/>
          </a:solidFill>
          <a:ln>
            <a:noFill/>
          </a:ln>
        </p:spPr>
        <p:txBody>
          <a:bodyPr spcFirstLastPara="1" wrap="square" lIns="91425" tIns="91425" rIns="91425" bIns="91425" anchor="ctr" anchorCtr="0">
            <a:noAutofit/>
          </a:bodyPr>
          <a:lstStyle/>
          <a:p>
            <a:pPr lvl="0" algn="ctr">
              <a:buClr>
                <a:srgbClr val="000000"/>
              </a:buClr>
              <a:buSzPts val="2500"/>
            </a:pPr>
            <a:r>
              <a:rPr lang="en-US" sz="2800" dirty="0"/>
              <a:t>abstract mathematical description</a:t>
            </a:r>
            <a:endParaRPr sz="2500" b="1" i="0" u="none" strike="noStrike" cap="none" dirty="0">
              <a:latin typeface="Open Sans"/>
              <a:ea typeface="Open Sans"/>
              <a:cs typeface="Open Sans"/>
              <a:sym typeface="Open Sans"/>
            </a:endParaRPr>
          </a:p>
        </p:txBody>
      </p:sp>
    </p:spTree>
    <p:extLst>
      <p:ext uri="{BB962C8B-B14F-4D97-AF65-F5344CB8AC3E}">
        <p14:creationId xmlns:p14="http://schemas.microsoft.com/office/powerpoint/2010/main" val="13566915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6" name="Rectangle 2"/>
          <p:cNvSpPr>
            <a:spLocks noGrp="1" noChangeArrowheads="1"/>
          </p:cNvSpPr>
          <p:nvPr>
            <p:ph type="title"/>
          </p:nvPr>
        </p:nvSpPr>
        <p:spPr/>
        <p:txBody>
          <a:bodyPr/>
          <a:lstStyle/>
          <a:p>
            <a:r>
              <a:rPr lang="en-US" sz="2800"/>
              <a:t>Properties of depth-first search</a:t>
            </a:r>
          </a:p>
        </p:txBody>
      </p:sp>
      <p:sp>
        <p:nvSpPr>
          <p:cNvPr id="56327" name="Rectangle 3"/>
          <p:cNvSpPr>
            <a:spLocks noGrp="1" noChangeArrowheads="1"/>
          </p:cNvSpPr>
          <p:nvPr>
            <p:ph type="body" idx="1"/>
          </p:nvPr>
        </p:nvSpPr>
        <p:spPr/>
        <p:txBody>
          <a:bodyPr/>
          <a:lstStyle/>
          <a:p>
            <a:pPr>
              <a:lnSpc>
                <a:spcPct val="90000"/>
              </a:lnSpc>
            </a:pPr>
            <a:r>
              <a:rPr lang="en-US" u="sng">
                <a:solidFill>
                  <a:srgbClr val="CC0099"/>
                </a:solidFill>
              </a:rPr>
              <a:t>Complete?</a:t>
            </a:r>
            <a:r>
              <a:rPr lang="en-US"/>
              <a:t> 	No: fails in infinite-depth spaces, spaces with loops</a:t>
            </a:r>
          </a:p>
          <a:p>
            <a:pPr lvl="1">
              <a:lnSpc>
                <a:spcPct val="90000"/>
              </a:lnSpc>
            </a:pPr>
            <a:r>
              <a:rPr lang="en-US" sz="1800"/>
              <a:t>Modify to avoid repeated states along path</a:t>
            </a:r>
          </a:p>
          <a:p>
            <a:pPr lvl="2">
              <a:lnSpc>
                <a:spcPct val="90000"/>
              </a:lnSpc>
              <a:buFontTx/>
              <a:buNone/>
            </a:pPr>
            <a:r>
              <a:rPr lang="en-US" sz="1600">
                <a:sym typeface="Wingdings" pitchFamily="2" charset="2"/>
              </a:rPr>
              <a:t></a:t>
            </a:r>
            <a:r>
              <a:rPr lang="en-US" sz="1600"/>
              <a:t> complete in finite spaces</a:t>
            </a:r>
          </a:p>
          <a:p>
            <a:pPr>
              <a:lnSpc>
                <a:spcPct val="90000"/>
              </a:lnSpc>
            </a:pPr>
            <a:r>
              <a:rPr lang="en-US" u="sng">
                <a:solidFill>
                  <a:srgbClr val="CC0099"/>
                </a:solidFill>
              </a:rPr>
              <a:t>Time?</a:t>
            </a:r>
            <a:r>
              <a:rPr lang="en-US"/>
              <a:t> 	</a:t>
            </a:r>
            <a:r>
              <a:rPr lang="en-US" i="1"/>
              <a:t>O(</a:t>
            </a:r>
            <a:r>
              <a:rPr lang="en-US" i="1" err="1"/>
              <a:t>b</a:t>
            </a:r>
            <a:r>
              <a:rPr lang="en-US" i="1" baseline="30000" err="1"/>
              <a:t>m</a:t>
            </a:r>
            <a:r>
              <a:rPr lang="en-US" i="1"/>
              <a:t>)</a:t>
            </a:r>
            <a:r>
              <a:rPr lang="en-US"/>
              <a:t>: terrible if </a:t>
            </a:r>
            <a:r>
              <a:rPr lang="en-US" i="1"/>
              <a:t>m</a:t>
            </a:r>
            <a:r>
              <a:rPr lang="en-US"/>
              <a:t> is much larger than </a:t>
            </a:r>
            <a:r>
              <a:rPr lang="en-US" i="1"/>
              <a:t>d</a:t>
            </a:r>
          </a:p>
          <a:p>
            <a:pPr lvl="1">
              <a:lnSpc>
                <a:spcPct val="90000"/>
              </a:lnSpc>
            </a:pPr>
            <a:r>
              <a:rPr lang="en-US" sz="1800"/>
              <a:t> but if solutions are dense, may be much faster than breadth-first</a:t>
            </a:r>
          </a:p>
          <a:p>
            <a:pPr lvl="1">
              <a:lnSpc>
                <a:spcPct val="90000"/>
              </a:lnSpc>
            </a:pPr>
            <a:endParaRPr lang="en-US" sz="1800"/>
          </a:p>
          <a:p>
            <a:pPr>
              <a:lnSpc>
                <a:spcPct val="90000"/>
              </a:lnSpc>
            </a:pPr>
            <a:r>
              <a:rPr lang="en-US" u="sng">
                <a:solidFill>
                  <a:srgbClr val="CC0099"/>
                </a:solidFill>
              </a:rPr>
              <a:t>Space?</a:t>
            </a:r>
            <a:r>
              <a:rPr lang="en-US"/>
              <a:t> 	</a:t>
            </a:r>
            <a:r>
              <a:rPr lang="en-US" i="1"/>
              <a:t>O(b</a:t>
            </a:r>
            <a:r>
              <a:rPr lang="en-US" i="1">
                <a:sym typeface="Symbol" pitchFamily="18" charset="2"/>
              </a:rPr>
              <a:t>*</a:t>
            </a:r>
            <a:r>
              <a:rPr lang="en-US" i="1"/>
              <a:t>m), </a:t>
            </a:r>
            <a:r>
              <a:rPr lang="en-US"/>
              <a:t>i.e., linear space!</a:t>
            </a:r>
          </a:p>
          <a:p>
            <a:pPr>
              <a:lnSpc>
                <a:spcPct val="90000"/>
              </a:lnSpc>
            </a:pPr>
            <a:endParaRPr lang="en-US"/>
          </a:p>
          <a:p>
            <a:pPr>
              <a:lnSpc>
                <a:spcPct val="90000"/>
              </a:lnSpc>
            </a:pPr>
            <a:r>
              <a:rPr lang="en-US" u="sng">
                <a:solidFill>
                  <a:srgbClr val="CC0099"/>
                </a:solidFill>
              </a:rPr>
              <a:t>Optimal?</a:t>
            </a:r>
            <a:r>
              <a:rPr lang="en-US"/>
              <a:t> 	No</a:t>
            </a:r>
          </a:p>
          <a:p>
            <a:pPr>
              <a:lnSpc>
                <a:spcPct val="90000"/>
              </a:lnSpc>
            </a:pPr>
            <a:endParaRPr lang="en-US"/>
          </a:p>
          <a:p>
            <a:pPr lvl="1" algn="ctr">
              <a:lnSpc>
                <a:spcPct val="90000"/>
              </a:lnSpc>
              <a:buFontTx/>
              <a:buNone/>
            </a:pPr>
            <a:r>
              <a:rPr lang="en-US" sz="1800" i="1"/>
              <a:t>b: maximum branching factor of search tree</a:t>
            </a:r>
          </a:p>
          <a:p>
            <a:pPr lvl="1" algn="ctr">
              <a:lnSpc>
                <a:spcPct val="90000"/>
              </a:lnSpc>
              <a:buFontTx/>
              <a:buNone/>
            </a:pPr>
            <a:r>
              <a:rPr lang="en-US" sz="1800" i="1"/>
              <a:t>d: depth of the least cost solution</a:t>
            </a:r>
          </a:p>
          <a:p>
            <a:pPr lvl="1" algn="ctr">
              <a:lnSpc>
                <a:spcPct val="90000"/>
              </a:lnSpc>
              <a:buFontTx/>
              <a:buNone/>
            </a:pPr>
            <a:r>
              <a:rPr lang="en-US" sz="1800" i="1"/>
              <a:t>m: maximum depth of the state space (</a:t>
            </a:r>
            <a:r>
              <a:rPr lang="en-US" altLang="en-US" sz="1800" i="1">
                <a:sym typeface="Symbol" pitchFamily="18" charset="2"/>
              </a:rPr>
              <a:t>)</a:t>
            </a:r>
            <a:endParaRPr lang="en-US" sz="1800" i="1">
              <a:sym typeface="Symbol" pitchFamily="18" charset="2"/>
            </a:endParaRPr>
          </a:p>
          <a:p>
            <a:pPr>
              <a:lnSpc>
                <a:spcPct val="90000"/>
              </a:lnSpc>
            </a:pPr>
            <a:endParaRPr 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60</a:t>
            </a:fld>
            <a:endParaRPr lang="en-US" altLang="en-US"/>
          </a:p>
        </p:txBody>
      </p:sp>
    </p:spTree>
    <p:extLst>
      <p:ext uri="{BB962C8B-B14F-4D97-AF65-F5344CB8AC3E}">
        <p14:creationId xmlns:p14="http://schemas.microsoft.com/office/powerpoint/2010/main" val="3989378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0" name="Rectangle 2"/>
          <p:cNvSpPr>
            <a:spLocks noGrp="1" noChangeArrowheads="1"/>
          </p:cNvSpPr>
          <p:nvPr>
            <p:ph type="title"/>
          </p:nvPr>
        </p:nvSpPr>
        <p:spPr/>
        <p:txBody>
          <a:bodyPr/>
          <a:lstStyle/>
          <a:p>
            <a:r>
              <a:rPr lang="en-US"/>
              <a:t>Depth-first vs Breadth-first</a:t>
            </a:r>
          </a:p>
        </p:txBody>
      </p:sp>
      <p:sp>
        <p:nvSpPr>
          <p:cNvPr id="57351" name="Rectangle 3"/>
          <p:cNvSpPr>
            <a:spLocks noGrp="1" noChangeArrowheads="1"/>
          </p:cNvSpPr>
          <p:nvPr>
            <p:ph type="body" idx="1"/>
          </p:nvPr>
        </p:nvSpPr>
        <p:spPr/>
        <p:txBody>
          <a:bodyPr/>
          <a:lstStyle/>
          <a:p>
            <a:r>
              <a:rPr lang="en-US" sz="2800"/>
              <a:t>Use depth-first if</a:t>
            </a:r>
          </a:p>
          <a:p>
            <a:pPr lvl="1"/>
            <a:r>
              <a:rPr lang="en-US" sz="2400" i="1">
                <a:solidFill>
                  <a:srgbClr val="C00000"/>
                </a:solidFill>
              </a:rPr>
              <a:t>Space is restricted</a:t>
            </a:r>
            <a:r>
              <a:rPr lang="en-US" sz="2400">
                <a:solidFill>
                  <a:srgbClr val="C00000"/>
                </a:solidFill>
              </a:rPr>
              <a:t> </a:t>
            </a:r>
          </a:p>
          <a:p>
            <a:pPr lvl="1"/>
            <a:r>
              <a:rPr lang="en-US" sz="2400"/>
              <a:t>There are many possible solutions with long paths and wrong paths are usually terminated quickly</a:t>
            </a:r>
          </a:p>
          <a:p>
            <a:pPr lvl="1"/>
            <a:r>
              <a:rPr lang="en-US" sz="2400"/>
              <a:t>Search can be fine-tuned quickly</a:t>
            </a:r>
          </a:p>
          <a:p>
            <a:endParaRPr lang="en-US" sz="2800"/>
          </a:p>
          <a:p>
            <a:r>
              <a:rPr lang="en-US" sz="2800"/>
              <a:t>Use breadth-first if</a:t>
            </a:r>
          </a:p>
          <a:p>
            <a:pPr lvl="1"/>
            <a:r>
              <a:rPr lang="en-US" sz="2400" i="1">
                <a:solidFill>
                  <a:srgbClr val="C00000"/>
                </a:solidFill>
              </a:rPr>
              <a:t>Possible infinite paths</a:t>
            </a:r>
          </a:p>
          <a:p>
            <a:pPr lvl="1"/>
            <a:r>
              <a:rPr lang="en-US" sz="2400"/>
              <a:t>Some solutions have short paths</a:t>
            </a:r>
          </a:p>
          <a:p>
            <a:pPr lvl="1"/>
            <a:r>
              <a:rPr lang="en-US" sz="2400"/>
              <a:t>Can quickly discard unlikely paths</a:t>
            </a:r>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61</a:t>
            </a:fld>
            <a:endParaRPr lang="en-US" altLang="en-US"/>
          </a:p>
        </p:txBody>
      </p:sp>
    </p:spTree>
    <p:extLst>
      <p:ext uri="{BB962C8B-B14F-4D97-AF65-F5344CB8AC3E}">
        <p14:creationId xmlns:p14="http://schemas.microsoft.com/office/powerpoint/2010/main" val="1066795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a:t>Outline for today’s lecture</a:t>
            </a:r>
          </a:p>
        </p:txBody>
      </p:sp>
      <p:sp>
        <p:nvSpPr>
          <p:cNvPr id="16389" name="Rectangle 3"/>
          <p:cNvSpPr>
            <a:spLocks noGrp="1" noChangeArrowheads="1"/>
          </p:cNvSpPr>
          <p:nvPr>
            <p:ph type="body" idx="1"/>
          </p:nvPr>
        </p:nvSpPr>
        <p:spPr/>
        <p:txBody>
          <a:bodyPr/>
          <a:lstStyle/>
          <a:p>
            <a:r>
              <a:rPr lang="en-US"/>
              <a:t>Formulating Search Problems – An Example</a:t>
            </a:r>
          </a:p>
          <a:p>
            <a:endParaRPr lang="en-US"/>
          </a:p>
          <a:p>
            <a:r>
              <a:rPr lang="en-US"/>
              <a:t>Search Fundamentals</a:t>
            </a:r>
          </a:p>
          <a:p>
            <a:endParaRPr lang="en-US" i="1">
              <a:solidFill>
                <a:srgbClr val="FF0000"/>
              </a:solidFill>
            </a:endParaRPr>
          </a:p>
          <a:p>
            <a:r>
              <a:rPr lang="en-US"/>
              <a:t>Introduction to Uninformed Search </a:t>
            </a:r>
          </a:p>
          <a:p>
            <a:pPr lvl="1"/>
            <a:r>
              <a:rPr lang="en-US" sz="2400"/>
              <a:t>Review of Breadth first and Depth-first search</a:t>
            </a:r>
          </a:p>
          <a:p>
            <a:pPr lvl="1"/>
            <a:endParaRPr lang="en-US"/>
          </a:p>
          <a:p>
            <a:pPr>
              <a:lnSpc>
                <a:spcPct val="90000"/>
              </a:lnSpc>
            </a:pPr>
            <a:r>
              <a:rPr lang="en-US" sz="2500" i="1">
                <a:solidFill>
                  <a:srgbClr val="FF0000"/>
                </a:solidFill>
              </a:rPr>
              <a:t>Iterative deepening search (AIMA 3.4.4-5)</a:t>
            </a:r>
          </a:p>
          <a:p>
            <a:pPr lvl="1">
              <a:lnSpc>
                <a:spcPct val="90000"/>
              </a:lnSpc>
            </a:pPr>
            <a:r>
              <a:rPr lang="en-US" sz="2400" i="1">
                <a:solidFill>
                  <a:srgbClr val="FF0000"/>
                </a:solidFill>
              </a:rPr>
              <a:t>Strange Subroutine: Depth-limited search</a:t>
            </a:r>
          </a:p>
          <a:p>
            <a:pPr lvl="1">
              <a:lnSpc>
                <a:spcPct val="90000"/>
              </a:lnSpc>
            </a:pPr>
            <a:r>
              <a:rPr lang="en-US" sz="2400" i="1">
                <a:solidFill>
                  <a:srgbClr val="FF0000"/>
                </a:solidFill>
              </a:rPr>
              <a:t>Depth-limited search + iteration = WIN!!</a:t>
            </a:r>
          </a:p>
          <a:p>
            <a:pPr lvl="1">
              <a:lnSpc>
                <a:spcPct val="90000"/>
              </a:lnSpc>
            </a:pPr>
            <a:endParaRPr lang="en-US" sz="2100"/>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62</a:t>
            </a:fld>
            <a:endParaRPr lang="en-US" altLang="en-US"/>
          </a:p>
        </p:txBody>
      </p:sp>
    </p:spTree>
    <p:extLst>
      <p:ext uri="{BB962C8B-B14F-4D97-AF65-F5344CB8AC3E}">
        <p14:creationId xmlns:p14="http://schemas.microsoft.com/office/powerpoint/2010/main" val="20004429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3"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88F3560-0145-4738-8DB2-1BBDDEF7F1E2}" type="slidenum">
              <a:rPr lang="en-US" altLang="en-US" sz="1400"/>
              <a:pPr/>
              <a:t>63</a:t>
            </a:fld>
            <a:endParaRPr lang="en-US" altLang="en-US" sz="1400"/>
          </a:p>
        </p:txBody>
      </p:sp>
      <p:sp>
        <p:nvSpPr>
          <p:cNvPr id="68614" name="Rectangle 2"/>
          <p:cNvSpPr>
            <a:spLocks noGrp="1" noChangeArrowheads="1"/>
          </p:cNvSpPr>
          <p:nvPr>
            <p:ph type="title"/>
          </p:nvPr>
        </p:nvSpPr>
        <p:spPr/>
        <p:txBody>
          <a:bodyPr/>
          <a:lstStyle/>
          <a:p>
            <a:r>
              <a:rPr lang="en-US" altLang="en-US"/>
              <a:t>Search Conundrum</a:t>
            </a:r>
          </a:p>
        </p:txBody>
      </p:sp>
      <p:sp>
        <p:nvSpPr>
          <p:cNvPr id="68615" name="Rectangle 3"/>
          <p:cNvSpPr>
            <a:spLocks noGrp="1" noChangeArrowheads="1"/>
          </p:cNvSpPr>
          <p:nvPr>
            <p:ph type="body" idx="1"/>
          </p:nvPr>
        </p:nvSpPr>
        <p:spPr/>
        <p:txBody>
          <a:bodyPr>
            <a:normAutofit lnSpcReduction="10000"/>
          </a:bodyPr>
          <a:lstStyle/>
          <a:p>
            <a:pPr>
              <a:lnSpc>
                <a:spcPct val="90000"/>
              </a:lnSpc>
            </a:pPr>
            <a:r>
              <a:rPr lang="en-US" altLang="en-US" sz="3200"/>
              <a:t>Breadth-first</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Complete, </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Optimal</a:t>
            </a:r>
            <a:br>
              <a:rPr lang="en-US" altLang="en-US" sz="2800"/>
            </a:br>
            <a:r>
              <a:rPr lang="en-US" altLang="en-US" sz="2800">
                <a:solidFill>
                  <a:srgbClr val="C00000"/>
                </a:solidFill>
                <a:latin typeface="Engravers MT" panose="02090707080505020304" pitchFamily="18" charset="0"/>
                <a:sym typeface="Wingdings" panose="05000000000000000000" pitchFamily="2" charset="2"/>
              </a:rPr>
              <a:t> </a:t>
            </a:r>
            <a:r>
              <a:rPr lang="en-US" altLang="en-US" sz="2800" i="1"/>
              <a:t>but </a:t>
            </a:r>
            <a:r>
              <a:rPr lang="en-US" altLang="en-US" sz="2800"/>
              <a:t>uses </a:t>
            </a:r>
            <a:r>
              <a:rPr lang="en-US" altLang="en-US" sz="2800" i="1"/>
              <a:t>O(</a:t>
            </a:r>
            <a:r>
              <a:rPr lang="en-US" altLang="en-US" sz="2800" i="1" err="1"/>
              <a:t>b</a:t>
            </a:r>
            <a:r>
              <a:rPr lang="en-US" altLang="en-US" sz="2800" i="1" baseline="30000" err="1"/>
              <a:t>d</a:t>
            </a:r>
            <a:r>
              <a:rPr lang="en-US" altLang="en-US" sz="2800"/>
              <a:t>) space</a:t>
            </a:r>
          </a:p>
          <a:p>
            <a:pPr marL="457200" lvl="1" indent="0">
              <a:buNone/>
            </a:pPr>
            <a:endParaRPr lang="en-US" altLang="en-US" sz="200" i="1"/>
          </a:p>
          <a:p>
            <a:pPr>
              <a:lnSpc>
                <a:spcPct val="90000"/>
              </a:lnSpc>
            </a:pPr>
            <a:r>
              <a:rPr lang="en-US" altLang="en-US" sz="3200"/>
              <a:t>Depth-first	</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complete </a:t>
            </a:r>
            <a:r>
              <a:rPr lang="en-US" altLang="en-US" sz="2800" i="1">
                <a:effectLst>
                  <a:outerShdw blurRad="38100" dist="38100" dir="2700000" algn="tl">
                    <a:srgbClr val="000000">
                      <a:alpha val="43137"/>
                    </a:srgbClr>
                  </a:outerShdw>
                </a:effectLst>
              </a:rPr>
              <a:t>unless m is bounded</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Not optimal</a:t>
            </a:r>
          </a:p>
          <a:p>
            <a:pPr marL="457200" lvl="1" indent="0">
              <a:buNone/>
            </a:pPr>
            <a:r>
              <a:rPr lang="en-US" altLang="en-US" sz="2800">
                <a:solidFill>
                  <a:srgbClr val="C00000"/>
                </a:solidFill>
                <a:latin typeface="Engravers MT" panose="02090707080505020304" pitchFamily="18" charset="0"/>
                <a:sym typeface="Wingdings" panose="05000000000000000000" pitchFamily="2" charset="2"/>
              </a:rPr>
              <a:t></a:t>
            </a:r>
            <a:r>
              <a:rPr lang="en-US" altLang="en-US" sz="2800">
                <a:latin typeface="Engravers MT" panose="02090707080505020304" pitchFamily="18" charset="0"/>
                <a:sym typeface="Wingdings" panose="05000000000000000000" pitchFamily="2" charset="2"/>
              </a:rPr>
              <a:t> </a:t>
            </a:r>
            <a:r>
              <a:rPr lang="en-US" altLang="en-US" sz="2800"/>
              <a:t>Uses </a:t>
            </a:r>
            <a:r>
              <a:rPr lang="en-US" altLang="en-US" sz="2800" i="1"/>
              <a:t>O(</a:t>
            </a:r>
            <a:r>
              <a:rPr lang="en-US" altLang="en-US" sz="2800" i="1" err="1"/>
              <a:t>b</a:t>
            </a:r>
            <a:r>
              <a:rPr lang="en-US" altLang="en-US" sz="2800" i="1" baseline="30000" err="1"/>
              <a:t>m</a:t>
            </a:r>
            <a:r>
              <a:rPr lang="en-US" altLang="en-US" sz="2800" i="1"/>
              <a:t>)</a:t>
            </a:r>
            <a:r>
              <a:rPr lang="en-US" altLang="en-US" sz="2800"/>
              <a:t> time; terrible if m &gt;&gt; d</a:t>
            </a:r>
          </a:p>
          <a:p>
            <a:pPr marL="457200" lvl="1" indent="0">
              <a:buNone/>
            </a:pPr>
            <a:r>
              <a:rPr lang="en-US" altLang="en-US" sz="2800">
                <a:solidFill>
                  <a:srgbClr val="00B050"/>
                </a:solidFill>
                <a:latin typeface="Engravers MT" panose="02090707080505020304" pitchFamily="18" charset="0"/>
                <a:sym typeface="Wingdings" panose="05000000000000000000" pitchFamily="2" charset="2"/>
              </a:rPr>
              <a:t> </a:t>
            </a:r>
            <a:r>
              <a:rPr lang="en-US" altLang="en-US" sz="2800" i="1"/>
              <a:t>but</a:t>
            </a:r>
            <a:r>
              <a:rPr lang="en-US" altLang="en-US" sz="2800" b="1" i="1"/>
              <a:t> </a:t>
            </a:r>
            <a:r>
              <a:rPr lang="en-US" altLang="en-US" sz="2800"/>
              <a:t>only uses </a:t>
            </a:r>
            <a:r>
              <a:rPr lang="en-US" altLang="en-US" sz="2800" i="1"/>
              <a:t>O(</a:t>
            </a:r>
            <a:r>
              <a:rPr lang="en-US" altLang="en-US" sz="2800" b="1" i="1" err="1"/>
              <a:t>b</a:t>
            </a:r>
            <a:r>
              <a:rPr lang="en-US" altLang="en-US" sz="2800" b="1" i="1" err="1">
                <a:sym typeface="Symbol" pitchFamily="18" charset="2"/>
              </a:rPr>
              <a:t></a:t>
            </a:r>
            <a:r>
              <a:rPr lang="en-US" altLang="en-US" sz="2800" b="1" i="1" err="1"/>
              <a:t>m</a:t>
            </a:r>
            <a:r>
              <a:rPr lang="en-US" altLang="en-US" sz="2800" b="1" i="1"/>
              <a:t>) space</a:t>
            </a:r>
            <a:endParaRPr lang="en-US" altLang="en-US" sz="2800"/>
          </a:p>
          <a:p>
            <a:pPr>
              <a:lnSpc>
                <a:spcPct val="90000"/>
              </a:lnSpc>
              <a:buFont typeface="Symbol" pitchFamily="18" charset="2"/>
              <a:buNone/>
            </a:pPr>
            <a:endParaRPr lang="en-US" altLang="en-US" sz="1200"/>
          </a:p>
          <a:p>
            <a:pPr algn="ctr">
              <a:lnSpc>
                <a:spcPct val="90000"/>
              </a:lnSpc>
              <a:buFont typeface="Symbol" pitchFamily="18" charset="2"/>
              <a:buNone/>
            </a:pPr>
            <a:r>
              <a:rPr lang="en-US" altLang="en-US" sz="3200"/>
              <a:t>How can we get the best of both?</a:t>
            </a:r>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63</a:t>
            </a:fld>
            <a:endParaRPr lang="en-US" altLang="en-US"/>
          </a:p>
        </p:txBody>
      </p:sp>
    </p:spTree>
    <p:extLst>
      <p:ext uri="{BB962C8B-B14F-4D97-AF65-F5344CB8AC3E}">
        <p14:creationId xmlns:p14="http://schemas.microsoft.com/office/powerpoint/2010/main" val="30822300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7"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5CE4E1A-A494-4849-8BCE-AD6C052A8722}" type="slidenum">
              <a:rPr lang="en-US" altLang="en-US" sz="1400"/>
              <a:pPr/>
              <a:t>64</a:t>
            </a:fld>
            <a:endParaRPr lang="en-US" altLang="en-US" sz="1400"/>
          </a:p>
        </p:txBody>
      </p:sp>
      <p:sp>
        <p:nvSpPr>
          <p:cNvPr id="69638" name="Rectangle 2"/>
          <p:cNvSpPr>
            <a:spLocks noGrp="1" noChangeArrowheads="1"/>
          </p:cNvSpPr>
          <p:nvPr>
            <p:ph type="title"/>
          </p:nvPr>
        </p:nvSpPr>
        <p:spPr/>
        <p:txBody>
          <a:bodyPr/>
          <a:lstStyle/>
          <a:p>
            <a:r>
              <a:rPr lang="en-US"/>
              <a:t>Depth-limited search: A building block</a:t>
            </a:r>
          </a:p>
        </p:txBody>
      </p:sp>
      <p:sp>
        <p:nvSpPr>
          <p:cNvPr id="69639" name="Rectangle 3"/>
          <p:cNvSpPr>
            <a:spLocks noGrp="1" noChangeArrowheads="1"/>
          </p:cNvSpPr>
          <p:nvPr>
            <p:ph type="body" idx="1"/>
          </p:nvPr>
        </p:nvSpPr>
        <p:spPr>
          <a:xfrm>
            <a:off x="2209800" y="1295400"/>
            <a:ext cx="7772400" cy="4808538"/>
          </a:xfrm>
        </p:spPr>
        <p:txBody>
          <a:bodyPr>
            <a:normAutofit lnSpcReduction="10000"/>
          </a:bodyPr>
          <a:lstStyle/>
          <a:p>
            <a:pPr>
              <a:lnSpc>
                <a:spcPct val="90000"/>
              </a:lnSpc>
            </a:pPr>
            <a:r>
              <a:rPr lang="en-US" sz="2800"/>
              <a:t>Depth-First search </a:t>
            </a:r>
            <a:r>
              <a:rPr lang="en-US" sz="2800" i="1">
                <a:solidFill>
                  <a:srgbClr val="C00000"/>
                </a:solidFill>
              </a:rPr>
              <a:t>but with depth limit </a:t>
            </a:r>
            <a:r>
              <a:rPr lang="en-US" sz="2800" i="1">
                <a:solidFill>
                  <a:srgbClr val="C00000"/>
                </a:solidFill>
                <a:latin typeface="Monotype Corsiva" pitchFamily="66" charset="0"/>
              </a:rPr>
              <a:t>l</a:t>
            </a:r>
            <a:r>
              <a:rPr lang="en-US" sz="2800" i="1">
                <a:solidFill>
                  <a:srgbClr val="C00000"/>
                </a:solidFill>
              </a:rPr>
              <a:t>.</a:t>
            </a:r>
          </a:p>
          <a:p>
            <a:pPr lvl="1">
              <a:lnSpc>
                <a:spcPct val="90000"/>
              </a:lnSpc>
            </a:pPr>
            <a:r>
              <a:rPr lang="en-US" sz="2500"/>
              <a:t>i.e. nodes at depth </a:t>
            </a:r>
            <a:r>
              <a:rPr lang="en-US" sz="2500" i="1">
                <a:latin typeface="Monotype Corsiva" pitchFamily="66" charset="0"/>
              </a:rPr>
              <a:t>l  </a:t>
            </a:r>
            <a:r>
              <a:rPr lang="en-US" sz="2500" i="1">
                <a:solidFill>
                  <a:srgbClr val="C00000"/>
                </a:solidFill>
              </a:rPr>
              <a:t>have no successors.</a:t>
            </a:r>
          </a:p>
          <a:p>
            <a:pPr lvl="1">
              <a:lnSpc>
                <a:spcPct val="90000"/>
              </a:lnSpc>
            </a:pPr>
            <a:r>
              <a:rPr lang="en-US" sz="2500"/>
              <a:t>No infinite-path problem!</a:t>
            </a:r>
          </a:p>
          <a:p>
            <a:pPr>
              <a:lnSpc>
                <a:spcPct val="90000"/>
              </a:lnSpc>
            </a:pPr>
            <a:endParaRPr lang="en-US" sz="2800"/>
          </a:p>
          <a:p>
            <a:pPr>
              <a:lnSpc>
                <a:spcPct val="90000"/>
              </a:lnSpc>
            </a:pPr>
            <a:r>
              <a:rPr lang="en-US" sz="2800"/>
              <a:t>If </a:t>
            </a:r>
            <a:r>
              <a:rPr lang="en-US" sz="2800" i="1">
                <a:latin typeface="Monotype Corsiva" pitchFamily="66" charset="0"/>
              </a:rPr>
              <a:t>l</a:t>
            </a:r>
            <a:r>
              <a:rPr lang="en-US" sz="2800" i="1"/>
              <a:t> = d</a:t>
            </a:r>
            <a:r>
              <a:rPr lang="en-US" sz="2800"/>
              <a:t> (by luck!), then optimal</a:t>
            </a:r>
          </a:p>
          <a:p>
            <a:pPr lvl="1">
              <a:lnSpc>
                <a:spcPct val="90000"/>
              </a:lnSpc>
            </a:pPr>
            <a:r>
              <a:rPr lang="en-US" sz="2400"/>
              <a:t>But:</a:t>
            </a:r>
          </a:p>
          <a:p>
            <a:pPr lvl="2">
              <a:lnSpc>
                <a:spcPct val="90000"/>
              </a:lnSpc>
            </a:pPr>
            <a:r>
              <a:rPr lang="en-US" sz="2400" b="1"/>
              <a:t>If </a:t>
            </a:r>
            <a:r>
              <a:rPr lang="en-US" sz="2400" b="1" i="1">
                <a:latin typeface="Monotype Corsiva" pitchFamily="66" charset="0"/>
              </a:rPr>
              <a:t>l </a:t>
            </a:r>
            <a:r>
              <a:rPr lang="en-US" sz="2400" b="1" i="1"/>
              <a:t>&lt; d</a:t>
            </a:r>
            <a:r>
              <a:rPr lang="en-US" sz="2400" b="1"/>
              <a:t> then incomplete </a:t>
            </a:r>
            <a:r>
              <a:rPr lang="en-US" sz="2800" b="1">
                <a:solidFill>
                  <a:srgbClr val="C00000"/>
                </a:solidFill>
                <a:sym typeface="Wingdings" panose="05000000000000000000" pitchFamily="2" charset="2"/>
              </a:rPr>
              <a:t></a:t>
            </a:r>
            <a:endParaRPr lang="en-US" sz="2400" b="1">
              <a:solidFill>
                <a:srgbClr val="C00000"/>
              </a:solidFill>
            </a:endParaRPr>
          </a:p>
          <a:p>
            <a:pPr lvl="2">
              <a:lnSpc>
                <a:spcPct val="90000"/>
              </a:lnSpc>
            </a:pPr>
            <a:r>
              <a:rPr lang="en-US" sz="2400" b="1"/>
              <a:t>If </a:t>
            </a:r>
            <a:r>
              <a:rPr lang="en-US" sz="2400" b="1" i="1">
                <a:latin typeface="Monotype Corsiva" pitchFamily="66" charset="0"/>
              </a:rPr>
              <a:t>l</a:t>
            </a:r>
            <a:r>
              <a:rPr lang="en-US" sz="2400" b="1" i="1"/>
              <a:t> &gt; d</a:t>
            </a:r>
            <a:r>
              <a:rPr lang="en-US" sz="2400" b="1"/>
              <a:t> then not optimal </a:t>
            </a:r>
            <a:r>
              <a:rPr lang="en-US" sz="2800" b="1">
                <a:solidFill>
                  <a:srgbClr val="C00000"/>
                </a:solidFill>
                <a:sym typeface="Wingdings" panose="05000000000000000000" pitchFamily="2" charset="2"/>
              </a:rPr>
              <a:t></a:t>
            </a:r>
            <a:endParaRPr lang="en-US" sz="2800" b="1">
              <a:solidFill>
                <a:srgbClr val="C00000"/>
              </a:solidFill>
            </a:endParaRPr>
          </a:p>
          <a:p>
            <a:pPr lvl="1">
              <a:lnSpc>
                <a:spcPct val="90000"/>
              </a:lnSpc>
            </a:pPr>
            <a:endParaRPr lang="en-US" sz="2400"/>
          </a:p>
          <a:p>
            <a:pPr>
              <a:lnSpc>
                <a:spcPct val="90000"/>
              </a:lnSpc>
            </a:pPr>
            <a:r>
              <a:rPr lang="en-US" sz="2800"/>
              <a:t>Time complexity:</a:t>
            </a:r>
          </a:p>
          <a:p>
            <a:pPr>
              <a:lnSpc>
                <a:spcPct val="90000"/>
              </a:lnSpc>
            </a:pPr>
            <a:r>
              <a:rPr lang="en-US" sz="2800"/>
              <a:t>Space complexity: </a:t>
            </a:r>
            <a:r>
              <a:rPr lang="en-US" sz="2800">
                <a:sym typeface="Wingdings" panose="05000000000000000000" pitchFamily="2" charset="2"/>
              </a:rPr>
              <a:t>          </a:t>
            </a:r>
            <a:r>
              <a:rPr lang="en-US" sz="2800">
                <a:solidFill>
                  <a:schemeClr val="accent1">
                    <a:lumMod val="75000"/>
                  </a:schemeClr>
                </a:solidFill>
                <a:sym typeface="Wingdings" panose="05000000000000000000" pitchFamily="2" charset="2"/>
              </a:rPr>
              <a:t></a:t>
            </a:r>
            <a:endParaRPr lang="en-US" sz="2800">
              <a:solidFill>
                <a:schemeClr val="accent1">
                  <a:lumMod val="75000"/>
                </a:schemeClr>
              </a:solidFill>
            </a:endParaRPr>
          </a:p>
        </p:txBody>
      </p:sp>
      <p:graphicFrame>
        <p:nvGraphicFramePr>
          <p:cNvPr id="69640" name="Object 4"/>
          <p:cNvGraphicFramePr>
            <a:graphicFrameLocks noChangeAspect="1"/>
          </p:cNvGraphicFramePr>
          <p:nvPr/>
        </p:nvGraphicFramePr>
        <p:xfrm>
          <a:off x="5851525" y="5253832"/>
          <a:ext cx="946150" cy="568325"/>
        </p:xfrm>
        <a:graphic>
          <a:graphicData uri="http://schemas.openxmlformats.org/presentationml/2006/ole">
            <mc:AlternateContent xmlns:mc="http://schemas.openxmlformats.org/markup-compatibility/2006">
              <mc:Choice xmlns:v="urn:schemas-microsoft-com:vml" Requires="v">
                <p:oleObj spid="_x0000_s3133" name="Equation" r:id="rId4" imgW="380880" imgH="228600" progId="Equation.DSMT4">
                  <p:embed/>
                </p:oleObj>
              </mc:Choice>
              <mc:Fallback>
                <p:oleObj name="Equation" r:id="rId4" imgW="380880" imgH="228600" progId="Equation.DSMT4">
                  <p:embed/>
                  <p:pic>
                    <p:nvPicPr>
                      <p:cNvPr id="69640" name="Object 4"/>
                      <p:cNvPicPr>
                        <a:picLocks noChangeAspect="1" noChangeArrowheads="1"/>
                      </p:cNvPicPr>
                      <p:nvPr/>
                    </p:nvPicPr>
                    <p:blipFill>
                      <a:blip r:embed="rId5"/>
                      <a:srcRect/>
                      <a:stretch>
                        <a:fillRect/>
                      </a:stretch>
                    </p:blipFill>
                    <p:spPr bwMode="auto">
                      <a:xfrm>
                        <a:off x="5851525" y="5253832"/>
                        <a:ext cx="94615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1" name="Object 5"/>
          <p:cNvGraphicFramePr>
            <a:graphicFrameLocks noChangeAspect="1"/>
          </p:cNvGraphicFramePr>
          <p:nvPr/>
        </p:nvGraphicFramePr>
        <p:xfrm>
          <a:off x="5851525" y="5766595"/>
          <a:ext cx="882650" cy="409575"/>
        </p:xfrm>
        <a:graphic>
          <a:graphicData uri="http://schemas.openxmlformats.org/presentationml/2006/ole">
            <mc:AlternateContent xmlns:mc="http://schemas.openxmlformats.org/markup-compatibility/2006">
              <mc:Choice xmlns:v="urn:schemas-microsoft-com:vml" Requires="v">
                <p:oleObj spid="_x0000_s3134" name="Equation" r:id="rId6" imgW="355600" imgH="165100" progId="Equation.3">
                  <p:embed/>
                </p:oleObj>
              </mc:Choice>
              <mc:Fallback>
                <p:oleObj name="Equation" r:id="rId6" imgW="355600" imgH="165100" progId="Equation.3">
                  <p:embed/>
                  <p:pic>
                    <p:nvPicPr>
                      <p:cNvPr id="6964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1525" y="5766595"/>
                        <a:ext cx="88265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64</a:t>
            </a:fld>
            <a:endParaRPr lang="en-US" altLang="en-US"/>
          </a:p>
        </p:txBody>
      </p:sp>
    </p:spTree>
    <p:extLst>
      <p:ext uri="{BB962C8B-B14F-4D97-AF65-F5344CB8AC3E}">
        <p14:creationId xmlns:p14="http://schemas.microsoft.com/office/powerpoint/2010/main" val="2748979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60" name="Date Placeholder 3"/>
          <p:cNvSpPr txBox="1">
            <a:spLocks noGrp="1"/>
          </p:cNvSpPr>
          <p:nvPr/>
        </p:nvSpPr>
        <p:spPr bwMode="auto">
          <a:xfrm>
            <a:off x="2209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066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4F2EFB00-B4CB-4BAB-926C-48E1AAC01ADE}" type="slidenum">
              <a:rPr lang="en-US" altLang="en-US" sz="1400"/>
              <a:pPr/>
              <a:t>65</a:t>
            </a:fld>
            <a:endParaRPr lang="en-US" altLang="en-US" sz="1400"/>
          </a:p>
        </p:txBody>
      </p:sp>
      <p:sp>
        <p:nvSpPr>
          <p:cNvPr id="70662" name="Rectangle 2"/>
          <p:cNvSpPr>
            <a:spLocks noGrp="1" noChangeArrowheads="1"/>
          </p:cNvSpPr>
          <p:nvPr>
            <p:ph type="title"/>
          </p:nvPr>
        </p:nvSpPr>
        <p:spPr/>
        <p:txBody>
          <a:bodyPr/>
          <a:lstStyle/>
          <a:p>
            <a:r>
              <a:rPr lang="en-US"/>
              <a:t>Iterative deepening search</a:t>
            </a:r>
          </a:p>
        </p:txBody>
      </p:sp>
      <p:sp>
        <p:nvSpPr>
          <p:cNvPr id="70663" name="Rectangle 3"/>
          <p:cNvSpPr>
            <a:spLocks noGrp="1" noChangeArrowheads="1"/>
          </p:cNvSpPr>
          <p:nvPr>
            <p:ph type="body" idx="1"/>
          </p:nvPr>
        </p:nvSpPr>
        <p:spPr>
          <a:xfrm>
            <a:off x="2209801" y="1295400"/>
            <a:ext cx="8247063" cy="4572000"/>
          </a:xfrm>
        </p:spPr>
        <p:txBody>
          <a:bodyPr>
            <a:normAutofit fontScale="85000" lnSpcReduction="20000"/>
          </a:bodyPr>
          <a:lstStyle/>
          <a:p>
            <a:pPr>
              <a:lnSpc>
                <a:spcPct val="110000"/>
              </a:lnSpc>
            </a:pPr>
            <a:r>
              <a:rPr lang="en-US" sz="2800"/>
              <a:t>A general strategy to find best depth limit </a:t>
            </a:r>
            <a:r>
              <a:rPr lang="en-US" sz="2800" i="1">
                <a:latin typeface="Times New Roman" panose="02020603050405020304" pitchFamily="18" charset="0"/>
                <a:cs typeface="Times New Roman" panose="02020603050405020304" pitchFamily="18" charset="0"/>
              </a:rPr>
              <a:t>l</a:t>
            </a:r>
            <a:r>
              <a:rPr lang="en-US" sz="2800"/>
              <a:t>.</a:t>
            </a:r>
          </a:p>
          <a:p>
            <a:pPr lvl="1">
              <a:lnSpc>
                <a:spcPct val="110000"/>
              </a:lnSpc>
            </a:pPr>
            <a:r>
              <a:rPr lang="en-US" sz="2400" b="1"/>
              <a:t>Key idea: use </a:t>
            </a:r>
            <a:r>
              <a:rPr lang="en-US" sz="2400" b="1" i="1"/>
              <a:t>Depth-limited search </a:t>
            </a:r>
            <a:r>
              <a:rPr lang="en-US" sz="2400" b="1"/>
              <a:t>as subroutine, with increasing </a:t>
            </a:r>
            <a:r>
              <a:rPr lang="en-US" sz="2800" b="1" i="1">
                <a:latin typeface="Times New Roman" panose="02020603050405020304" pitchFamily="18" charset="0"/>
                <a:cs typeface="Times New Roman" panose="02020603050405020304" pitchFamily="18" charset="0"/>
              </a:rPr>
              <a:t>l</a:t>
            </a:r>
            <a:r>
              <a:rPr lang="en-US" sz="2400" b="1"/>
              <a:t>.</a:t>
            </a:r>
          </a:p>
          <a:p>
            <a:pPr lvl="1">
              <a:lnSpc>
                <a:spcPct val="110000"/>
              </a:lnSpc>
            </a:pPr>
            <a:endParaRPr lang="en-US" sz="1100" b="1"/>
          </a:p>
          <a:p>
            <a:pPr lvl="2">
              <a:buNone/>
            </a:pPr>
            <a:r>
              <a:rPr lang="en-US" altLang="en-US" b="1">
                <a:latin typeface="Courier New" panose="02070309020205020404" pitchFamily="49" charset="0"/>
                <a:cs typeface="Courier New" panose="02070309020205020404" pitchFamily="49" charset="0"/>
              </a:rPr>
              <a:t>For </a:t>
            </a:r>
            <a:r>
              <a:rPr lang="en-US" altLang="en-US" b="1" i="1">
                <a:latin typeface="Times New Roman" panose="02020603050405020304" pitchFamily="18" charset="0"/>
                <a:cs typeface="Times New Roman" panose="02020603050405020304" pitchFamily="18" charset="0"/>
              </a:rPr>
              <a:t>l</a:t>
            </a:r>
            <a:r>
              <a:rPr lang="en-US" altLang="en-US" b="1">
                <a:latin typeface="Courier New" panose="02070309020205020404" pitchFamily="49" charset="0"/>
                <a:cs typeface="Courier New" panose="02070309020205020404" pitchFamily="49" charset="0"/>
              </a:rPr>
              <a:t> = 0 to </a:t>
            </a:r>
            <a:r>
              <a:rPr lang="en-US" altLang="en-US" b="1">
                <a:latin typeface="Courier New" panose="02070309020205020404" pitchFamily="49" charset="0"/>
                <a:cs typeface="Courier New" panose="02070309020205020404" pitchFamily="49" charset="0"/>
                <a:sym typeface="Symbol" pitchFamily="18" charset="2"/>
              </a:rPr>
              <a:t> do</a:t>
            </a:r>
          </a:p>
          <a:p>
            <a:pPr lvl="2">
              <a:buNone/>
            </a:pPr>
            <a:r>
              <a:rPr lang="en-US" altLang="en-US" b="1">
                <a:latin typeface="Courier New" panose="02070309020205020404" pitchFamily="49" charset="0"/>
                <a:cs typeface="Courier New" panose="02070309020205020404" pitchFamily="49" charset="0"/>
                <a:sym typeface="Symbol" pitchFamily="18" charset="2"/>
              </a:rPr>
              <a:t>		</a:t>
            </a:r>
            <a:r>
              <a:rPr lang="en-US" altLang="en-US" b="1" i="1">
                <a:solidFill>
                  <a:srgbClr val="C00000"/>
                </a:solidFill>
                <a:latin typeface="Courier New" panose="02070309020205020404" pitchFamily="49" charset="0"/>
                <a:cs typeface="Courier New" panose="02070309020205020404" pitchFamily="49" charset="0"/>
                <a:sym typeface="Symbol" pitchFamily="18" charset="2"/>
              </a:rPr>
              <a:t>depth-limited-search to level </a:t>
            </a:r>
            <a:r>
              <a:rPr lang="en-US" altLang="en-US" b="1" i="1">
                <a:solidFill>
                  <a:srgbClr val="C00000"/>
                </a:solidFill>
                <a:latin typeface="Times New Roman" panose="02020603050405020304" pitchFamily="18" charset="0"/>
                <a:cs typeface="Times New Roman" panose="02020603050405020304" pitchFamily="18" charset="0"/>
                <a:sym typeface="Symbol" pitchFamily="18" charset="2"/>
              </a:rPr>
              <a:t>l</a:t>
            </a:r>
          </a:p>
          <a:p>
            <a:pPr lvl="2">
              <a:buNone/>
            </a:pPr>
            <a:r>
              <a:rPr lang="en-US" altLang="en-US" b="1">
                <a:latin typeface="Courier New" panose="02070309020205020404" pitchFamily="49" charset="0"/>
                <a:cs typeface="Courier New" panose="02070309020205020404" pitchFamily="49" charset="0"/>
                <a:sym typeface="Symbol" pitchFamily="18" charset="2"/>
              </a:rPr>
              <a:t>		if it succeeds</a:t>
            </a:r>
          </a:p>
          <a:p>
            <a:pPr lvl="2">
              <a:buNone/>
            </a:pPr>
            <a:r>
              <a:rPr lang="en-US" altLang="en-US" b="1">
                <a:latin typeface="Courier New" panose="02070309020205020404" pitchFamily="49" charset="0"/>
                <a:cs typeface="Courier New" panose="02070309020205020404" pitchFamily="49" charset="0"/>
                <a:sym typeface="Symbol" pitchFamily="18" charset="2"/>
              </a:rPr>
              <a:t>			then return solution</a:t>
            </a:r>
          </a:p>
          <a:p>
            <a:pPr lvl="2">
              <a:buNone/>
            </a:pPr>
            <a:endParaRPr lang="en-US" sz="1200" b="1"/>
          </a:p>
          <a:p>
            <a:pPr lvl="1">
              <a:lnSpc>
                <a:spcPct val="110000"/>
              </a:lnSpc>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p>
          <a:p>
            <a:pPr lvl="2">
              <a:buNone/>
            </a:pPr>
            <a:endParaRPr lang="en-US" altLang="en-US" sz="1200" i="1">
              <a:sym typeface="Symbol" pitchFamily="18" charset="2"/>
            </a:endParaRPr>
          </a:p>
          <a:p>
            <a:pPr algn="ctr">
              <a:buNone/>
            </a:pPr>
            <a:r>
              <a:rPr lang="en-US" altLang="en-US">
                <a:sym typeface="Symbol" pitchFamily="18" charset="2"/>
              </a:rPr>
              <a:t>	</a:t>
            </a:r>
            <a:r>
              <a:rPr lang="en-US" altLang="en-US" i="1">
                <a:solidFill>
                  <a:srgbClr val="C00000"/>
                </a:solidFill>
                <a:sym typeface="Symbol" pitchFamily="18" charset="2"/>
              </a:rPr>
              <a:t>Could this possibly be efficient?</a:t>
            </a:r>
            <a:endParaRPr lang="en-US" altLang="en-US" i="1">
              <a:solidFill>
                <a:srgbClr val="C00000"/>
              </a:solidFill>
            </a:endParaRPr>
          </a:p>
          <a:p>
            <a:pPr lvl="1">
              <a:lnSpc>
                <a:spcPct val="110000"/>
              </a:lnSpc>
            </a:pPr>
            <a:endParaRPr lang="en-US" sz="2400" b="1"/>
          </a:p>
          <a:p>
            <a:pPr lvl="1">
              <a:lnSpc>
                <a:spcPct val="110000"/>
              </a:lnSpc>
            </a:pPr>
            <a:endParaRPr lang="en-US" sz="2400" b="1"/>
          </a:p>
          <a:p>
            <a:pPr lvl="1">
              <a:lnSpc>
                <a:spcPct val="110000"/>
              </a:lnSpc>
            </a:pPr>
            <a:r>
              <a:rPr lang="en-US" sz="2400" b="1"/>
              <a: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65</a:t>
            </a:fld>
            <a:endParaRPr lang="en-US" alt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1023647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90313" y="632604"/>
            <a:ext cx="7772400" cy="457200"/>
          </a:xfrm>
        </p:spPr>
        <p:txBody>
          <a:bodyPr>
            <a:normAutofit fontScale="90000"/>
          </a:bodyPr>
          <a:lstStyle/>
          <a:p>
            <a:r>
              <a:rPr lang="en-US"/>
              <a:t>Nodes</a:t>
            </a:r>
            <a:r>
              <a:rPr lang="en-US" baseline="0"/>
              <a:t> constructed at each </a:t>
            </a:r>
            <a:r>
              <a:rPr lang="en-US"/>
              <a:t>deepening</a:t>
            </a:r>
          </a:p>
        </p:txBody>
      </p:sp>
      <p:sp>
        <p:nvSpPr>
          <p:cNvPr id="3" name="Content Placeholder 2"/>
          <p:cNvSpPr>
            <a:spLocks noGrp="1"/>
          </p:cNvSpPr>
          <p:nvPr>
            <p:ph idx="1"/>
          </p:nvPr>
        </p:nvSpPr>
        <p:spPr>
          <a:xfrm>
            <a:off x="2209800" y="1318404"/>
            <a:ext cx="7772400" cy="4572000"/>
          </a:xfrm>
        </p:spPr>
        <p:txBody>
          <a:bodyPr/>
          <a:lstStyle/>
          <a:p>
            <a:r>
              <a:rPr lang="en-US"/>
              <a:t>Depth 0: 0  (Given the node, doesn’t </a:t>
            </a:r>
            <a:r>
              <a:rPr lang="en-US" i="1"/>
              <a:t>construct</a:t>
            </a:r>
            <a:r>
              <a:rPr lang="en-US"/>
              <a:t> it.)</a:t>
            </a:r>
          </a:p>
          <a:p>
            <a:endParaRPr lang="en-US"/>
          </a:p>
          <a:p>
            <a:endParaRPr lang="en-US"/>
          </a:p>
          <a:p>
            <a:r>
              <a:rPr lang="en-US"/>
              <a:t>Depth 1: b</a:t>
            </a:r>
            <a:r>
              <a:rPr lang="en-US" baseline="30000"/>
              <a:t>1</a:t>
            </a:r>
            <a:r>
              <a:rPr lang="en-US"/>
              <a:t> nodes</a:t>
            </a:r>
          </a:p>
          <a:p>
            <a:endParaRPr lang="en-US"/>
          </a:p>
          <a:p>
            <a:r>
              <a:rPr lang="en-US"/>
              <a:t>Depth 2: b nodes + b</a:t>
            </a:r>
            <a:r>
              <a:rPr lang="en-US" baseline="30000"/>
              <a:t>2</a:t>
            </a:r>
            <a:r>
              <a:rPr lang="en-US"/>
              <a:t> nodes</a:t>
            </a:r>
          </a:p>
          <a:p>
            <a:endParaRPr lang="en-US"/>
          </a:p>
          <a:p>
            <a:pPr>
              <a:defRPr/>
            </a:pPr>
            <a:r>
              <a:rPr lang="en-US"/>
              <a:t>Depth 3: b nodes + b</a:t>
            </a:r>
            <a:r>
              <a:rPr lang="en-US" baseline="30000"/>
              <a:t>2</a:t>
            </a:r>
            <a:r>
              <a:rPr lang="en-US"/>
              <a:t> nodes + b</a:t>
            </a:r>
            <a:r>
              <a:rPr lang="en-US" baseline="30000"/>
              <a:t>3</a:t>
            </a:r>
            <a:r>
              <a:rPr lang="en-US"/>
              <a:t> nodes</a:t>
            </a:r>
          </a:p>
          <a:p>
            <a:pPr>
              <a:defRPr/>
            </a:pPr>
            <a:r>
              <a:rPr lang="en-US"/>
              <a:t>…</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a:p>
          <a:p>
            <a:endParaRPr lang="en-US"/>
          </a:p>
        </p:txBody>
      </p:sp>
      <p:pic>
        <p:nvPicPr>
          <p:cNvPr id="4"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a:xfrm>
            <a:off x="7346385" y="1780862"/>
            <a:ext cx="713043" cy="527066"/>
          </a:xfrm>
          <a:prstGeom prst="rect">
            <a:avLst/>
          </a:prstGeom>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a:xfrm>
            <a:off x="6997950" y="2252174"/>
            <a:ext cx="1409910" cy="825878"/>
          </a:xfrm>
          <a:prstGeom prst="rect">
            <a:avLst/>
          </a:prstGeom>
        </p:spPr>
      </p:pic>
      <p:pic>
        <p:nvPicPr>
          <p:cNvPr id="6"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a:xfrm>
            <a:off x="7055583" y="3241699"/>
            <a:ext cx="1294645" cy="1201809"/>
          </a:xfrm>
          <a:prstGeom prst="rect">
            <a:avLst/>
          </a:prstGeom>
        </p:spPr>
      </p:pic>
      <p:sp>
        <p:nvSpPr>
          <p:cNvPr id="7" name="Date Placeholder 6"/>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8" name="Slide Number Placeholder 7"/>
          <p:cNvSpPr>
            <a:spLocks noGrp="1"/>
          </p:cNvSpPr>
          <p:nvPr>
            <p:ph type="sldNum" sz="quarter" idx="12"/>
          </p:nvPr>
        </p:nvSpPr>
        <p:spPr/>
        <p:txBody>
          <a:bodyPr/>
          <a:lstStyle/>
          <a:p>
            <a:pPr>
              <a:defRPr/>
            </a:pPr>
            <a:fld id="{1A8A179A-356C-4639-9535-0DE21556AF82}" type="slidenum">
              <a:rPr lang="en-US" altLang="en-US" smtClean="0"/>
              <a:pPr>
                <a:defRPr/>
              </a:pPr>
              <a:t>66</a:t>
            </a:fld>
            <a:endParaRPr lang="en-US" altLang="en-US"/>
          </a:p>
        </p:txBody>
      </p:sp>
    </p:spTree>
    <p:extLst>
      <p:ext uri="{BB962C8B-B14F-4D97-AF65-F5344CB8AC3E}">
        <p14:creationId xmlns:p14="http://schemas.microsoft.com/office/powerpoint/2010/main" val="4274154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90313" y="632604"/>
            <a:ext cx="7772400" cy="457200"/>
          </a:xfrm>
        </p:spPr>
        <p:txBody>
          <a:bodyPr>
            <a:normAutofit fontScale="90000"/>
          </a:bodyPr>
          <a:lstStyle/>
          <a:p>
            <a:r>
              <a:rPr lang="en-US"/>
              <a:t>Total</a:t>
            </a:r>
            <a:r>
              <a:rPr lang="en-US" baseline="0"/>
              <a:t> nodes constructed:</a:t>
            </a:r>
            <a:endParaRPr lang="en-US"/>
          </a:p>
        </p:txBody>
      </p:sp>
      <p:sp>
        <p:nvSpPr>
          <p:cNvPr id="3" name="Content Placeholder 2"/>
          <p:cNvSpPr>
            <a:spLocks noGrp="1"/>
          </p:cNvSpPr>
          <p:nvPr>
            <p:ph idx="1"/>
          </p:nvPr>
        </p:nvSpPr>
        <p:spPr>
          <a:xfrm>
            <a:off x="2209800" y="1318404"/>
            <a:ext cx="8332365" cy="4909401"/>
          </a:xfrm>
        </p:spPr>
        <p:txBody>
          <a:bodyPr/>
          <a:lstStyle/>
          <a:p>
            <a:r>
              <a:rPr lang="en-US"/>
              <a:t>Depth 0: 0  (Given the node, doesn’t </a:t>
            </a:r>
            <a:r>
              <a:rPr lang="en-US" i="1"/>
              <a:t>construct</a:t>
            </a:r>
            <a:r>
              <a:rPr lang="en-US"/>
              <a:t> it.)</a:t>
            </a:r>
          </a:p>
          <a:p>
            <a:r>
              <a:rPr lang="en-US"/>
              <a:t>Depth</a:t>
            </a:r>
            <a:r>
              <a:rPr lang="en-US" baseline="0"/>
              <a:t> 1: b</a:t>
            </a:r>
            <a:r>
              <a:rPr lang="en-US" baseline="30000"/>
              <a:t>1</a:t>
            </a:r>
            <a:r>
              <a:rPr lang="en-US"/>
              <a:t> = b</a:t>
            </a:r>
            <a:r>
              <a:rPr lang="en-US" baseline="0"/>
              <a:t> nodes</a:t>
            </a:r>
          </a:p>
          <a:p>
            <a:r>
              <a:rPr lang="en-US" baseline="0"/>
              <a:t>Depth 2: b nodes + b</a:t>
            </a:r>
            <a:r>
              <a:rPr lang="en-US" baseline="30000"/>
              <a:t>2</a:t>
            </a:r>
            <a:r>
              <a:rPr lang="en-US" baseline="0"/>
              <a:t> nodes</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r>
              <a:rPr lang="en-US" baseline="0"/>
              <a:t>Depth 3: b nodes + b</a:t>
            </a:r>
            <a:r>
              <a:rPr lang="en-US" baseline="30000"/>
              <a:t>2</a:t>
            </a:r>
            <a:r>
              <a:rPr lang="en-US" baseline="0"/>
              <a:t> nodes + b</a:t>
            </a:r>
            <a:r>
              <a:rPr lang="en-US" baseline="30000"/>
              <a:t>3</a:t>
            </a:r>
            <a:r>
              <a:rPr lang="en-US" baseline="0"/>
              <a:t> nodes</a:t>
            </a:r>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r>
              <a:rPr lang="en-US" baseline="0"/>
              <a:t>…</a:t>
            </a:r>
          </a:p>
          <a:p>
            <a:pPr eaLnBrk="0" fontAlgn="base" hangingPunct="0">
              <a:lnSpc>
                <a:spcPct val="100000"/>
              </a:lnSpc>
              <a:spcBef>
                <a:spcPct val="20000"/>
              </a:spcBef>
              <a:spcAft>
                <a:spcPct val="0"/>
              </a:spcAft>
              <a:buClr>
                <a:srgbClr val="000099"/>
              </a:buClr>
              <a:buSzPct val="100000"/>
              <a:defRPr/>
            </a:pPr>
            <a:endParaRPr lang="en-US" baseline="0"/>
          </a:p>
          <a:p>
            <a:pPr eaLnBrk="0" fontAlgn="base" hangingPunct="0">
              <a:lnSpc>
                <a:spcPct val="100000"/>
              </a:lnSpc>
              <a:spcBef>
                <a:spcPct val="20000"/>
              </a:spcBef>
              <a:spcAft>
                <a:spcPct val="0"/>
              </a:spcAft>
              <a:buClr>
                <a:srgbClr val="000099"/>
              </a:buClr>
              <a:buSzPct val="100000"/>
              <a:defRPr/>
            </a:pPr>
            <a:r>
              <a:rPr lang="en-US" baseline="0"/>
              <a:t>Suppose the first  solution is the last node at depth 3:</a:t>
            </a:r>
          </a:p>
          <a:p>
            <a:pPr eaLnBrk="0" fontAlgn="base" hangingPunct="0">
              <a:lnSpc>
                <a:spcPct val="100000"/>
              </a:lnSpc>
              <a:spcBef>
                <a:spcPct val="20000"/>
              </a:spcBef>
              <a:spcAft>
                <a:spcPct val="0"/>
              </a:spcAft>
              <a:buClr>
                <a:srgbClr val="000099"/>
              </a:buClr>
              <a:buSzPct val="100000"/>
              <a:defRPr/>
            </a:pPr>
            <a:r>
              <a:rPr lang="en-US" baseline="0"/>
              <a:t>Total nodes constructed:</a:t>
            </a:r>
          </a:p>
          <a:p>
            <a:pPr eaLnBrk="0" fontAlgn="base" hangingPunct="0">
              <a:lnSpc>
                <a:spcPct val="100000"/>
              </a:lnSpc>
              <a:spcBef>
                <a:spcPct val="20000"/>
              </a:spcBef>
              <a:spcAft>
                <a:spcPct val="0"/>
              </a:spcAft>
              <a:buClr>
                <a:srgbClr val="000099"/>
              </a:buClr>
              <a:buSzPct val="100000"/>
              <a:defRPr/>
            </a:pPr>
            <a:r>
              <a:rPr lang="en-US" sz="2800" i="1">
                <a:solidFill>
                  <a:srgbClr val="C00000"/>
                </a:solidFill>
                <a:latin typeface="Consolas" charset="0"/>
                <a:ea typeface="Consolas" charset="0"/>
                <a:cs typeface="Consolas" charset="0"/>
              </a:rPr>
              <a:t>3</a:t>
            </a:r>
            <a:r>
              <a:rPr lang="en-US" baseline="0">
                <a:latin typeface="Consolas" charset="0"/>
                <a:ea typeface="Consolas" charset="0"/>
                <a:cs typeface="Consolas" charset="0"/>
              </a:rPr>
              <a:t>*b</a:t>
            </a:r>
            <a:r>
              <a:rPr lang="en-US">
                <a:latin typeface="Consolas" charset="0"/>
                <a:ea typeface="Consolas" charset="0"/>
                <a:cs typeface="Consolas" charset="0"/>
              </a:rPr>
              <a:t> </a:t>
            </a:r>
            <a:r>
              <a:rPr lang="en-US" baseline="0">
                <a:latin typeface="Consolas" charset="0"/>
                <a:ea typeface="Consolas" charset="0"/>
                <a:cs typeface="Consolas" charset="0"/>
              </a:rPr>
              <a:t>nodes + </a:t>
            </a:r>
            <a:r>
              <a:rPr lang="en-US" sz="2800" i="1">
                <a:solidFill>
                  <a:srgbClr val="C00000"/>
                </a:solidFill>
                <a:latin typeface="Consolas" charset="0"/>
                <a:ea typeface="Consolas" charset="0"/>
                <a:cs typeface="Consolas" charset="0"/>
              </a:rPr>
              <a:t>2</a:t>
            </a:r>
            <a:r>
              <a:rPr lang="en-US" baseline="0">
                <a:latin typeface="Consolas" charset="0"/>
                <a:ea typeface="Consolas" charset="0"/>
                <a:cs typeface="Consolas" charset="0"/>
              </a:rPr>
              <a:t>*b</a:t>
            </a:r>
            <a:r>
              <a:rPr lang="en-US" baseline="30000">
                <a:latin typeface="Consolas" charset="0"/>
                <a:ea typeface="Consolas" charset="0"/>
                <a:cs typeface="Consolas" charset="0"/>
              </a:rPr>
              <a:t>2</a:t>
            </a:r>
            <a:r>
              <a:rPr lang="en-US" baseline="0">
                <a:latin typeface="Consolas" charset="0"/>
                <a:ea typeface="Consolas" charset="0"/>
                <a:cs typeface="Consolas" charset="0"/>
              </a:rPr>
              <a:t> nodes + </a:t>
            </a:r>
            <a:r>
              <a:rPr lang="en-US" sz="2800" i="1">
                <a:solidFill>
                  <a:srgbClr val="C00000"/>
                </a:solidFill>
                <a:latin typeface="Consolas" charset="0"/>
                <a:ea typeface="Consolas" charset="0"/>
                <a:cs typeface="Consolas" charset="0"/>
              </a:rPr>
              <a:t>1</a:t>
            </a:r>
            <a:r>
              <a:rPr lang="en-US" baseline="0">
                <a:latin typeface="Consolas" charset="0"/>
                <a:ea typeface="Consolas" charset="0"/>
                <a:cs typeface="Consolas" charset="0"/>
              </a:rPr>
              <a:t>*b</a:t>
            </a:r>
            <a:r>
              <a:rPr lang="en-US" baseline="30000">
                <a:latin typeface="Consolas" charset="0"/>
                <a:ea typeface="Consolas" charset="0"/>
                <a:cs typeface="Consolas" charset="0"/>
              </a:rPr>
              <a:t>3</a:t>
            </a:r>
            <a:r>
              <a:rPr lang="en-US" baseline="0">
                <a:latin typeface="Consolas" charset="0"/>
                <a:ea typeface="Consolas" charset="0"/>
                <a:cs typeface="Consolas" charset="0"/>
              </a:rPr>
              <a:t> nodes</a:t>
            </a:r>
            <a:endParaRPr lang="en-US" baseline="0"/>
          </a:p>
          <a:p>
            <a:pPr marL="342900" indent="-342900" eaLnBrk="0" fontAlgn="base" hangingPunct="0">
              <a:lnSpc>
                <a:spcPct val="100000"/>
              </a:lnSpc>
              <a:spcBef>
                <a:spcPct val="20000"/>
              </a:spcBef>
              <a:spcAft>
                <a:spcPct val="0"/>
              </a:spcAft>
              <a:buClr>
                <a:srgbClr val="000099"/>
              </a:buClr>
              <a:buSzPct val="100000"/>
              <a:buFont typeface="Symbol" pitchFamily="18" charset="2"/>
              <a:buChar char="·"/>
              <a:defRPr/>
            </a:pPr>
            <a:endParaRPr lang="en-US" baseline="0"/>
          </a:p>
          <a:p>
            <a:endParaRPr lang="en-US"/>
          </a:p>
        </p:txBody>
      </p:sp>
      <p:sp>
        <p:nvSpPr>
          <p:cNvPr id="4" name="Date Placeholder 3"/>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67</a:t>
            </a:fld>
            <a:endParaRPr lang="en-US" altLang="en-US"/>
          </a:p>
        </p:txBody>
      </p:sp>
    </p:spTree>
    <p:extLst>
      <p:ext uri="{BB962C8B-B14F-4D97-AF65-F5344CB8AC3E}">
        <p14:creationId xmlns:p14="http://schemas.microsoft.com/office/powerpoint/2010/main" val="23823622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9"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A0C35DD4-E30C-4CBD-BE68-CF99B4E0F322}" type="slidenum">
              <a:rPr lang="en-US" altLang="en-US" sz="1400"/>
              <a:pPr/>
              <a:t>68</a:t>
            </a:fld>
            <a:endParaRPr lang="en-US" altLang="en-US" sz="1400"/>
          </a:p>
        </p:txBody>
      </p:sp>
      <p:sp>
        <p:nvSpPr>
          <p:cNvPr id="77830" name="Rectangle 2"/>
          <p:cNvSpPr>
            <a:spLocks noGrp="1" noChangeArrowheads="1"/>
          </p:cNvSpPr>
          <p:nvPr>
            <p:ph type="title"/>
          </p:nvPr>
        </p:nvSpPr>
        <p:spPr>
          <a:xfrm>
            <a:off x="2209801" y="609600"/>
            <a:ext cx="8296275" cy="457200"/>
          </a:xfrm>
        </p:spPr>
        <p:txBody>
          <a:bodyPr>
            <a:normAutofit fontScale="90000"/>
          </a:bodyPr>
          <a:lstStyle/>
          <a:p>
            <a:r>
              <a:rPr lang="en-US"/>
              <a:t>ID search, Evaluation II: Time Complexity</a:t>
            </a:r>
          </a:p>
        </p:txBody>
      </p:sp>
      <p:sp>
        <p:nvSpPr>
          <p:cNvPr id="77831" name="Rectangle 3"/>
          <p:cNvSpPr>
            <a:spLocks noGrp="1" noChangeArrowheads="1"/>
          </p:cNvSpPr>
          <p:nvPr>
            <p:ph type="body" idx="1"/>
          </p:nvPr>
        </p:nvSpPr>
        <p:spPr>
          <a:xfrm>
            <a:off x="2067208" y="1295400"/>
            <a:ext cx="8295992" cy="4572000"/>
          </a:xfrm>
        </p:spPr>
        <p:txBody>
          <a:bodyPr/>
          <a:lstStyle/>
          <a:p>
            <a:pPr marL="342900" indent="-342900">
              <a:buFont typeface="Arial" charset="0"/>
              <a:buChar char="•"/>
              <a:tabLst>
                <a:tab pos="2062163" algn="l"/>
              </a:tabLst>
            </a:pPr>
            <a:r>
              <a:rPr lang="en-US" altLang="en-US">
                <a:sym typeface="Symbol" pitchFamily="18" charset="2"/>
              </a:rPr>
              <a:t>More generally, the time complexity is</a:t>
            </a:r>
          </a:p>
          <a:p>
            <a:pPr lvl="1">
              <a:tabLst>
                <a:tab pos="2062163" algn="l"/>
              </a:tabLst>
            </a:pPr>
            <a:r>
              <a:rPr lang="en-US" altLang="en-US" sz="2400">
                <a:sym typeface="Symbol" pitchFamily="18" charset="2"/>
              </a:rPr>
              <a:t>(d)b + (d-1)b</a:t>
            </a:r>
            <a:r>
              <a:rPr lang="en-US" altLang="en-US" sz="2400" baseline="30000">
                <a:sym typeface="Symbol" pitchFamily="18" charset="2"/>
              </a:rPr>
              <a:t>2</a:t>
            </a:r>
            <a:r>
              <a:rPr lang="en-US" altLang="en-US" sz="2400">
                <a:sym typeface="Symbol" pitchFamily="18" charset="2"/>
              </a:rPr>
              <a:t> + … + (1)b</a:t>
            </a:r>
            <a:r>
              <a:rPr lang="en-US" altLang="en-US" sz="2400" baseline="30000">
                <a:sym typeface="Symbol" pitchFamily="18" charset="2"/>
              </a:rPr>
              <a:t>d </a:t>
            </a:r>
            <a:r>
              <a:rPr lang="en-US" altLang="en-US" sz="2400">
                <a:sym typeface="Symbol" pitchFamily="18" charset="2"/>
              </a:rPr>
              <a:t>=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p>
          <a:p>
            <a:pPr>
              <a:tabLst>
                <a:tab pos="2062163" algn="l"/>
              </a:tabLst>
            </a:pPr>
            <a:endParaRPr lang="en-US"/>
          </a:p>
          <a:p>
            <a:pPr marL="457200" lvl="1" indent="0">
              <a:buNone/>
              <a:tabLst>
                <a:tab pos="2062163" algn="l"/>
              </a:tabLst>
            </a:pPr>
            <a:endParaRPr lang="en-US" altLang="en-US" sz="2400" i="1">
              <a:solidFill>
                <a:schemeClr val="accent2"/>
              </a:solidFill>
              <a:sym typeface="Symbol" pitchFamily="18" charset="2"/>
            </a:endParaRPr>
          </a:p>
          <a:p>
            <a:pPr>
              <a:lnSpc>
                <a:spcPct val="80000"/>
              </a:lnSpc>
              <a:tabLst>
                <a:tab pos="2062163" algn="l"/>
              </a:tabLst>
            </a:pPr>
            <a:r>
              <a:rPr lang="en-US" altLang="en-US" i="1">
                <a:solidFill>
                  <a:schemeClr val="accent2"/>
                </a:solidFill>
                <a:sym typeface="Symbol" pitchFamily="18" charset="2"/>
              </a:rPr>
              <a:t>As efficient in terms of O(…) </a:t>
            </a:r>
            <a:r>
              <a:rPr lang="en-US" altLang="en-US">
                <a:sym typeface="Symbol" pitchFamily="18" charset="2"/>
              </a:rPr>
              <a:t>as Breadth First Search: </a:t>
            </a:r>
          </a:p>
          <a:p>
            <a:pPr lvl="1">
              <a:lnSpc>
                <a:spcPct val="80000"/>
              </a:lnSpc>
              <a:tabLst>
                <a:tab pos="2062163" algn="l"/>
              </a:tabLst>
            </a:pPr>
            <a:r>
              <a:rPr lang="en-US" altLang="en-US" sz="2400">
                <a:sym typeface="Symbol" pitchFamily="18" charset="2"/>
              </a:rPr>
              <a:t>b + b</a:t>
            </a:r>
            <a:r>
              <a:rPr lang="en-US" altLang="en-US" sz="2400" baseline="30000">
                <a:sym typeface="Symbol" pitchFamily="18" charset="2"/>
              </a:rPr>
              <a:t>2</a:t>
            </a:r>
            <a:r>
              <a:rPr lang="en-US" altLang="en-US" sz="2400">
                <a:sym typeface="Symbol" pitchFamily="18" charset="2"/>
              </a:rPr>
              <a:t> + … + b</a:t>
            </a:r>
            <a:r>
              <a:rPr lang="en-US" altLang="en-US" sz="2400" baseline="30000">
                <a:sym typeface="Symbol" pitchFamily="18" charset="2"/>
              </a:rPr>
              <a:t>d</a:t>
            </a:r>
            <a:r>
              <a:rPr lang="en-US" altLang="en-US" sz="2400">
                <a:sym typeface="Symbol" pitchFamily="18" charset="2"/>
              </a:rPr>
              <a:t> =  </a:t>
            </a:r>
            <a:r>
              <a:rPr lang="en-US" altLang="en-US" sz="2400" i="1">
                <a:solidFill>
                  <a:schemeClr val="accent2"/>
                </a:solidFill>
                <a:sym typeface="Symbol" pitchFamily="18" charset="2"/>
              </a:rPr>
              <a:t>O(b</a:t>
            </a:r>
            <a:r>
              <a:rPr lang="en-US" altLang="en-US" sz="2400" i="1" baseline="30000">
                <a:solidFill>
                  <a:schemeClr val="accent2"/>
                </a:solidFill>
                <a:sym typeface="Symbol" pitchFamily="18" charset="2"/>
              </a:rPr>
              <a:t>d</a:t>
            </a:r>
            <a:r>
              <a:rPr lang="en-US" altLang="en-US" sz="2400" i="1">
                <a:solidFill>
                  <a:schemeClr val="accent2"/>
                </a:solidFill>
                <a:sym typeface="Symbol" pitchFamily="18" charset="2"/>
              </a:rPr>
              <a:t>)</a:t>
            </a:r>
            <a:endParaRPr lang="en-US" altLang="en-US" sz="2400">
              <a:sym typeface="Symbol" pitchFamily="18" charset="2"/>
            </a:endParaRPr>
          </a:p>
          <a:p>
            <a:pPr>
              <a:tabLst>
                <a:tab pos="2062163" algn="l"/>
              </a:tabLst>
            </a:pPr>
            <a:endParaRPr lang="en-US" sz="4800"/>
          </a:p>
          <a:p>
            <a:pPr lvl="1">
              <a:buNone/>
              <a:tabLst>
                <a:tab pos="2062163" algn="l"/>
              </a:tabLst>
            </a:pPr>
            <a:endParaRPr 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68</a:t>
            </a:fld>
            <a:endParaRPr lang="en-US" altLang="en-US"/>
          </a:p>
        </p:txBody>
      </p:sp>
    </p:spTree>
    <p:extLst>
      <p:ext uri="{BB962C8B-B14F-4D97-AF65-F5344CB8AC3E}">
        <p14:creationId xmlns:p14="http://schemas.microsoft.com/office/powerpoint/2010/main" val="575537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2" name="Date Placeholder 3"/>
          <p:cNvSpPr txBox="1">
            <a:spLocks noGrp="1"/>
          </p:cNvSpPr>
          <p:nvPr/>
        </p:nvSpPr>
        <p:spPr bwMode="auto">
          <a:xfrm>
            <a:off x="2209800" y="62484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a:t>CIS 521 - Intro to AI</a:t>
            </a:r>
          </a:p>
          <a:p>
            <a:endParaRPr lang="en-US" altLang="en-US" sz="1400"/>
          </a:p>
        </p:txBody>
      </p:sp>
      <p:sp>
        <p:nvSpPr>
          <p:cNvPr id="78853"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FCEED9AD-A03F-4E74-8583-62BD78ED7BCB}" type="slidenum">
              <a:rPr lang="en-US" altLang="en-US" sz="1400"/>
              <a:pPr/>
              <a:t>69</a:t>
            </a:fld>
            <a:endParaRPr lang="en-US" altLang="en-US" sz="1400"/>
          </a:p>
        </p:txBody>
      </p:sp>
      <p:sp>
        <p:nvSpPr>
          <p:cNvPr id="78854" name="Rectangle 2"/>
          <p:cNvSpPr>
            <a:spLocks noGrp="1" noChangeArrowheads="1"/>
          </p:cNvSpPr>
          <p:nvPr>
            <p:ph type="title"/>
          </p:nvPr>
        </p:nvSpPr>
        <p:spPr/>
        <p:txBody>
          <a:bodyPr/>
          <a:lstStyle/>
          <a:p>
            <a:r>
              <a:rPr lang="en-US"/>
              <a:t>ID search, Evaluation III</a:t>
            </a:r>
          </a:p>
        </p:txBody>
      </p:sp>
      <p:sp>
        <p:nvSpPr>
          <p:cNvPr id="78855" name="Rectangle 3"/>
          <p:cNvSpPr>
            <a:spLocks noGrp="1" noChangeArrowheads="1"/>
          </p:cNvSpPr>
          <p:nvPr>
            <p:ph type="body" idx="1"/>
          </p:nvPr>
        </p:nvSpPr>
        <p:spPr/>
        <p:txBody>
          <a:bodyPr/>
          <a:lstStyle/>
          <a:p>
            <a:pPr>
              <a:lnSpc>
                <a:spcPct val="90000"/>
              </a:lnSpc>
            </a:pPr>
            <a:r>
              <a:rPr lang="en-US" sz="2800"/>
              <a:t>Complete: YES (no infinite paths)</a:t>
            </a:r>
            <a:r>
              <a:rPr lang="en-US" sz="2800">
                <a:sym typeface="Wingdings" panose="05000000000000000000" pitchFamily="2" charset="2"/>
              </a:rPr>
              <a:t> 	</a:t>
            </a:r>
            <a:r>
              <a:rPr lang="en-US" sz="3200">
                <a:solidFill>
                  <a:schemeClr val="accent1">
                    <a:lumMod val="75000"/>
                  </a:schemeClr>
                </a:solidFill>
                <a:sym typeface="Wingdings" panose="05000000000000000000" pitchFamily="2" charset="2"/>
              </a:rPr>
              <a:t></a:t>
            </a:r>
            <a:endParaRPr lang="en-US" sz="3200"/>
          </a:p>
          <a:p>
            <a:pPr lvl="1">
              <a:lnSpc>
                <a:spcPct val="90000"/>
              </a:lnSpc>
            </a:pPr>
            <a:endParaRPr lang="en-US" sz="2400"/>
          </a:p>
          <a:p>
            <a:pPr>
              <a:lnSpc>
                <a:spcPct val="90000"/>
              </a:lnSpc>
            </a:pPr>
            <a:r>
              <a:rPr lang="en-US" sz="2800"/>
              <a:t>Time complexity</a:t>
            </a:r>
            <a:r>
              <a:rPr lang="en-US" sz="2500"/>
              <a:t>:</a:t>
            </a:r>
          </a:p>
          <a:p>
            <a:pPr>
              <a:lnSpc>
                <a:spcPct val="90000"/>
              </a:lnSpc>
            </a:pPr>
            <a:endParaRPr lang="en-US" sz="2500"/>
          </a:p>
          <a:p>
            <a:pPr>
              <a:lnSpc>
                <a:spcPct val="90000"/>
              </a:lnSpc>
            </a:pPr>
            <a:r>
              <a:rPr lang="en-US" sz="2800">
                <a:solidFill>
                  <a:srgbClr val="C00000"/>
                </a:solidFill>
              </a:rPr>
              <a:t>Space complexity: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2800"/>
          </a:p>
          <a:p>
            <a:pPr>
              <a:lnSpc>
                <a:spcPct val="90000"/>
              </a:lnSpc>
            </a:pPr>
            <a:r>
              <a:rPr lang="en-US" sz="2800"/>
              <a:t>Optimal: </a:t>
            </a:r>
            <a:r>
              <a:rPr lang="en-US" sz="2900"/>
              <a:t>YES if step cost is 1. 	</a:t>
            </a:r>
            <a:r>
              <a:rPr lang="en-US" sz="3200">
                <a:solidFill>
                  <a:schemeClr val="accent1">
                    <a:lumMod val="75000"/>
                  </a:schemeClr>
                </a:solidFill>
                <a:sym typeface="Wingdings" panose="05000000000000000000" pitchFamily="2" charset="2"/>
              </a:rPr>
              <a:t></a:t>
            </a:r>
            <a:endParaRPr lang="en-US" sz="3200">
              <a:solidFill>
                <a:schemeClr val="accent1">
                  <a:lumMod val="75000"/>
                </a:schemeClr>
              </a:solidFill>
            </a:endParaRPr>
          </a:p>
          <a:p>
            <a:pPr>
              <a:lnSpc>
                <a:spcPct val="90000"/>
              </a:lnSpc>
            </a:pPr>
            <a:endParaRPr lang="en-US" sz="3200">
              <a:solidFill>
                <a:schemeClr val="accent1">
                  <a:lumMod val="75000"/>
                </a:schemeClr>
              </a:solidFill>
            </a:endParaRPr>
          </a:p>
          <a:p>
            <a:pPr>
              <a:lnSpc>
                <a:spcPct val="90000"/>
              </a:lnSpc>
            </a:pPr>
            <a:endParaRPr lang="en-US" sz="2900"/>
          </a:p>
          <a:p>
            <a:pPr>
              <a:lnSpc>
                <a:spcPct val="90000"/>
              </a:lnSpc>
            </a:pPr>
            <a:endParaRPr lang="en-US" sz="4000"/>
          </a:p>
          <a:p>
            <a:pPr lvl="1">
              <a:lnSpc>
                <a:spcPct val="90000"/>
              </a:lnSpc>
              <a:buFontTx/>
              <a:buNone/>
            </a:pPr>
            <a:endParaRPr lang="en-US" sz="2800"/>
          </a:p>
          <a:p>
            <a:pPr lvl="1">
              <a:lnSpc>
                <a:spcPct val="90000"/>
              </a:lnSpc>
              <a:buFontTx/>
              <a:buNone/>
            </a:pPr>
            <a:endParaRPr lang="en-US" sz="2800"/>
          </a:p>
        </p:txBody>
      </p:sp>
      <p:graphicFrame>
        <p:nvGraphicFramePr>
          <p:cNvPr id="78856" name="Object 4"/>
          <p:cNvGraphicFramePr>
            <a:graphicFrameLocks noChangeAspect="1"/>
          </p:cNvGraphicFramePr>
          <p:nvPr/>
        </p:nvGraphicFramePr>
        <p:xfrm>
          <a:off x="6096001" y="2176464"/>
          <a:ext cx="1133475" cy="549275"/>
        </p:xfrm>
        <a:graphic>
          <a:graphicData uri="http://schemas.openxmlformats.org/presentationml/2006/ole">
            <mc:AlternateContent xmlns:mc="http://schemas.openxmlformats.org/markup-compatibility/2006">
              <mc:Choice xmlns:v="urn:schemas-microsoft-com:vml" Requires="v">
                <p:oleObj spid="_x0000_s4157" name="Equation" r:id="rId4" imgW="393700" imgH="190500" progId="Equation.3">
                  <p:embed/>
                </p:oleObj>
              </mc:Choice>
              <mc:Fallback>
                <p:oleObj name="Equation" r:id="rId4" imgW="393700" imgH="190500" progId="Equation.3">
                  <p:embed/>
                  <p:pic>
                    <p:nvPicPr>
                      <p:cNvPr id="788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1" y="2176464"/>
                        <a:ext cx="1133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7" name="Object 5"/>
          <p:cNvGraphicFramePr>
            <a:graphicFrameLocks noChangeAspect="1"/>
          </p:cNvGraphicFramePr>
          <p:nvPr/>
        </p:nvGraphicFramePr>
        <p:xfrm>
          <a:off x="6096000" y="3135407"/>
          <a:ext cx="1274762" cy="601662"/>
        </p:xfrm>
        <a:graphic>
          <a:graphicData uri="http://schemas.openxmlformats.org/presentationml/2006/ole">
            <mc:AlternateContent xmlns:mc="http://schemas.openxmlformats.org/markup-compatibility/2006">
              <mc:Choice xmlns:v="urn:schemas-microsoft-com:vml" Requires="v">
                <p:oleObj spid="_x0000_s4158" name="Equation" r:id="rId6" imgW="431640" imgH="203040" progId="Equation.DSMT4">
                  <p:embed/>
                </p:oleObj>
              </mc:Choice>
              <mc:Fallback>
                <p:oleObj name="Equation" r:id="rId6" imgW="431640" imgH="203040" progId="Equation.DSMT4">
                  <p:embed/>
                  <p:pic>
                    <p:nvPicPr>
                      <p:cNvPr id="78857" name="Object 5"/>
                      <p:cNvPicPr>
                        <a:picLocks noChangeAspect="1" noChangeArrowheads="1"/>
                      </p:cNvPicPr>
                      <p:nvPr/>
                    </p:nvPicPr>
                    <p:blipFill>
                      <a:blip r:embed="rId7"/>
                      <a:srcRect/>
                      <a:stretch>
                        <a:fillRect/>
                      </a:stretch>
                    </p:blipFill>
                    <p:spPr bwMode="auto">
                      <a:xfrm>
                        <a:off x="6096000" y="3135407"/>
                        <a:ext cx="1274762"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69</a:t>
            </a:fld>
            <a:endParaRPr lang="en-US" altLang="en-US"/>
          </a:p>
        </p:txBody>
      </p:sp>
      <p:sp>
        <p:nvSpPr>
          <p:cNvPr id="2" name="Date Placeholder 1"/>
          <p:cNvSpPr>
            <a:spLocks noGrp="1"/>
          </p:cNvSpPr>
          <p:nvPr>
            <p:ph type="dt" sz="half" idx="10"/>
          </p:nvPr>
        </p:nvSpPr>
        <p:spPr bwMode="auto">
          <a:xfrm>
            <a:off x="685800" y="6248400"/>
            <a:ext cx="25908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sz="1400" kern="1200" dirty="0">
                <a:solidFill>
                  <a:schemeClr val="tx1"/>
                </a:solidFill>
                <a:latin typeface="Times New Roman" pitchFamily="18" charset="0"/>
                <a:ea typeface="+mn-ea"/>
                <a:cs typeface="Arial"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a:lstStyle>
          <a:p>
            <a:pPr>
              <a:defRPr/>
            </a:pPr>
            <a:endParaRPr lang="en-US" altLang="en-US" dirty="0"/>
          </a:p>
        </p:txBody>
      </p:sp>
    </p:spTree>
    <p:extLst>
      <p:ext uri="{BB962C8B-B14F-4D97-AF65-F5344CB8AC3E}">
        <p14:creationId xmlns:p14="http://schemas.microsoft.com/office/powerpoint/2010/main" val="3884624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935951" y="1973766"/>
            <a:ext cx="3251921" cy="3251921"/>
          </a:xfrm>
          <a:prstGeom prst="rect">
            <a:avLst/>
          </a:prstGeom>
        </p:spPr>
      </p:pic>
      <p:sp>
        <p:nvSpPr>
          <p:cNvPr id="23556" name="Rectangle 2"/>
          <p:cNvSpPr>
            <a:spLocks noGrp="1" noChangeArrowheads="1"/>
          </p:cNvSpPr>
          <p:nvPr>
            <p:ph type="title"/>
          </p:nvPr>
        </p:nvSpPr>
        <p:spPr/>
        <p:txBody>
          <a:bodyPr/>
          <a:lstStyle/>
          <a:p>
            <a:r>
              <a:rPr lang="en-US"/>
              <a:t>Agents</a:t>
            </a:r>
          </a:p>
        </p:txBody>
      </p:sp>
      <p:sp>
        <p:nvSpPr>
          <p:cNvPr id="23557" name="Rectangle 3"/>
          <p:cNvSpPr>
            <a:spLocks noGrp="1" noChangeArrowheads="1"/>
          </p:cNvSpPr>
          <p:nvPr>
            <p:ph idx="1"/>
          </p:nvPr>
        </p:nvSpPr>
        <p:spPr>
          <a:xfrm>
            <a:off x="1594213" y="1186017"/>
            <a:ext cx="7772400" cy="4572000"/>
          </a:xfrm>
        </p:spPr>
        <p:txBody>
          <a:bodyPr>
            <a:noAutofit/>
          </a:bodyPr>
          <a:lstStyle/>
          <a:p>
            <a:pPr>
              <a:lnSpc>
                <a:spcPct val="90000"/>
              </a:lnSpc>
            </a:pPr>
            <a:r>
              <a:rPr lang="en-US" dirty="0"/>
              <a:t>An </a:t>
            </a:r>
            <a:r>
              <a:rPr lang="en-US" i="1" dirty="0">
                <a:solidFill>
                  <a:schemeClr val="accent2"/>
                </a:solidFill>
              </a:rPr>
              <a:t>agent</a:t>
            </a:r>
            <a:r>
              <a:rPr lang="en-US" dirty="0"/>
              <a:t> is anything that can be viewed as </a:t>
            </a:r>
          </a:p>
          <a:p>
            <a:pPr lvl="1">
              <a:lnSpc>
                <a:spcPct val="90000"/>
              </a:lnSpc>
            </a:pPr>
            <a:r>
              <a:rPr lang="en-US" i="1" dirty="0">
                <a:solidFill>
                  <a:schemeClr val="accent2"/>
                </a:solidFill>
              </a:rPr>
              <a:t>perceiving</a:t>
            </a:r>
            <a:r>
              <a:rPr lang="en-US" dirty="0"/>
              <a:t> its </a:t>
            </a:r>
            <a:r>
              <a:rPr lang="en-US" i="1" dirty="0">
                <a:solidFill>
                  <a:schemeClr val="accent2"/>
                </a:solidFill>
              </a:rPr>
              <a:t>environment</a:t>
            </a:r>
            <a:r>
              <a:rPr lang="en-US" dirty="0"/>
              <a:t> through </a:t>
            </a:r>
            <a:r>
              <a:rPr lang="en-US" i="1" dirty="0">
                <a:solidFill>
                  <a:schemeClr val="accent2"/>
                </a:solidFill>
              </a:rPr>
              <a:t>sensors</a:t>
            </a:r>
            <a:r>
              <a:rPr lang="en-US" dirty="0"/>
              <a:t> and </a:t>
            </a:r>
          </a:p>
          <a:p>
            <a:pPr lvl="1">
              <a:lnSpc>
                <a:spcPct val="90000"/>
              </a:lnSpc>
            </a:pPr>
            <a:r>
              <a:rPr lang="en-US" i="1" dirty="0">
                <a:solidFill>
                  <a:schemeClr val="accent2"/>
                </a:solidFill>
              </a:rPr>
              <a:t>acting</a:t>
            </a:r>
            <a:r>
              <a:rPr lang="en-US" dirty="0"/>
              <a:t> upon that environment through </a:t>
            </a:r>
            <a:r>
              <a:rPr lang="en-US" i="1" dirty="0">
                <a:solidFill>
                  <a:schemeClr val="accent2"/>
                </a:solidFill>
              </a:rPr>
              <a:t>actuators</a:t>
            </a:r>
          </a:p>
          <a:p>
            <a:pPr>
              <a:lnSpc>
                <a:spcPct val="90000"/>
              </a:lnSpc>
              <a:buFont typeface="Symbol" pitchFamily="18" charset="2"/>
              <a:buNone/>
            </a:pPr>
            <a:endParaRPr lang="en-US" dirty="0"/>
          </a:p>
          <a:p>
            <a:pPr>
              <a:lnSpc>
                <a:spcPct val="90000"/>
              </a:lnSpc>
            </a:pPr>
            <a:r>
              <a:rPr lang="en-US" dirty="0"/>
              <a:t>Human agent: </a:t>
            </a:r>
          </a:p>
          <a:p>
            <a:pPr lvl="1">
              <a:lnSpc>
                <a:spcPct val="90000"/>
              </a:lnSpc>
            </a:pPr>
            <a:r>
              <a:rPr lang="en-US" dirty="0"/>
              <a:t>Sensors: eyes, ears, ...</a:t>
            </a:r>
          </a:p>
          <a:p>
            <a:pPr lvl="1">
              <a:lnSpc>
                <a:spcPct val="90000"/>
              </a:lnSpc>
            </a:pPr>
            <a:r>
              <a:rPr lang="en-US" dirty="0"/>
              <a:t>Actuators: hands, legs, mouth, …</a:t>
            </a:r>
          </a:p>
          <a:p>
            <a:pPr>
              <a:lnSpc>
                <a:spcPct val="90000"/>
              </a:lnSpc>
            </a:pPr>
            <a:endParaRPr lang="en-US" dirty="0"/>
          </a:p>
          <a:p>
            <a:pPr>
              <a:lnSpc>
                <a:spcPct val="90000"/>
              </a:lnSpc>
            </a:pPr>
            <a:r>
              <a:rPr lang="en-US" dirty="0"/>
              <a:t>Robotic agent: </a:t>
            </a:r>
          </a:p>
          <a:p>
            <a:pPr lvl="1">
              <a:lnSpc>
                <a:spcPct val="90000"/>
              </a:lnSpc>
            </a:pPr>
            <a:r>
              <a:rPr lang="en-US" dirty="0"/>
              <a:t>Sensors: cameras and infrared range finders </a:t>
            </a:r>
          </a:p>
          <a:p>
            <a:pPr lvl="1">
              <a:lnSpc>
                <a:spcPct val="90000"/>
              </a:lnSpc>
            </a:pPr>
            <a:r>
              <a:rPr lang="en-US" dirty="0"/>
              <a:t>Actuators: various motors</a:t>
            </a:r>
          </a:p>
          <a:p>
            <a:pPr>
              <a:lnSpc>
                <a:spcPct val="90000"/>
              </a:lnSpc>
            </a:pPr>
            <a:endParaRPr lang="en-US" dirty="0"/>
          </a:p>
          <a:p>
            <a:pPr>
              <a:lnSpc>
                <a:spcPct val="90000"/>
              </a:lnSpc>
            </a:pPr>
            <a:r>
              <a:rPr lang="en-US" dirty="0"/>
              <a:t>Agents include humans, robots, softbots, </a:t>
            </a:r>
            <a:r>
              <a:rPr lang="en-US" i="1" dirty="0"/>
              <a:t>thermostats</a:t>
            </a:r>
            <a:r>
              <a:rPr lang="en-US" dirty="0"/>
              <a:t>, …</a:t>
            </a:r>
          </a:p>
        </p:txBody>
      </p:sp>
      <p:sp>
        <p:nvSpPr>
          <p:cNvPr id="2355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00C54F8E-FEE8-4A0E-AA0D-6CC81AA51F1E}" type="slidenum">
              <a:rPr lang="en-US" altLang="en-US" sz="1400"/>
              <a:pPr/>
              <a:t>7</a:t>
            </a:fld>
            <a:endParaRPr lang="en-US" altLang="en-US" sz="1400"/>
          </a:p>
        </p:txBody>
      </p:sp>
    </p:spTree>
    <p:extLst>
      <p:ext uri="{BB962C8B-B14F-4D97-AF65-F5344CB8AC3E}">
        <p14:creationId xmlns:p14="http://schemas.microsoft.com/office/powerpoint/2010/main" val="491000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ltLang="en-US" sz="1400" dirty="0"/>
          </a:p>
        </p:txBody>
      </p:sp>
      <p:sp>
        <p:nvSpPr>
          <p:cNvPr id="79876" name="Rectangle 2"/>
          <p:cNvSpPr>
            <a:spLocks noGrp="1" noChangeArrowheads="1"/>
          </p:cNvSpPr>
          <p:nvPr>
            <p:ph type="title"/>
          </p:nvPr>
        </p:nvSpPr>
        <p:spPr/>
        <p:txBody>
          <a:bodyPr>
            <a:normAutofit fontScale="90000"/>
          </a:bodyPr>
          <a:lstStyle/>
          <a:p>
            <a:r>
              <a:rPr lang="en-US"/>
              <a:t>Summary of algorithms</a:t>
            </a:r>
          </a:p>
        </p:txBody>
      </p:sp>
      <p:graphicFrame>
        <p:nvGraphicFramePr>
          <p:cNvPr id="148483" name="Group 3"/>
          <p:cNvGraphicFramePr>
            <a:graphicFrameLocks noGrp="1"/>
          </p:cNvGraphicFramePr>
          <p:nvPr>
            <p:ph type="tbl" idx="1"/>
          </p:nvPr>
        </p:nvGraphicFramePr>
        <p:xfrm>
          <a:off x="3173414" y="1620839"/>
          <a:ext cx="5461001" cy="3260725"/>
        </p:xfrm>
        <a:graphic>
          <a:graphicData uri="http://schemas.openxmlformats.org/drawingml/2006/table">
            <a:tbl>
              <a:tblPr/>
              <a:tblGrid>
                <a:gridCol w="1236758">
                  <a:extLst>
                    <a:ext uri="{9D8B030D-6E8A-4147-A177-3AD203B41FA5}">
                      <a16:colId xmlns:a16="http://schemas.microsoft.com/office/drawing/2014/main" val="20000"/>
                    </a:ext>
                  </a:extLst>
                </a:gridCol>
                <a:gridCol w="993680">
                  <a:extLst>
                    <a:ext uri="{9D8B030D-6E8A-4147-A177-3AD203B41FA5}">
                      <a16:colId xmlns:a16="http://schemas.microsoft.com/office/drawing/2014/main" val="20001"/>
                    </a:ext>
                  </a:extLst>
                </a:gridCol>
                <a:gridCol w="974725">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189038">
                  <a:extLst>
                    <a:ext uri="{9D8B030D-6E8A-4147-A177-3AD203B41FA5}">
                      <a16:colId xmlns:a16="http://schemas.microsoft.com/office/drawing/2014/main" val="20004"/>
                    </a:ext>
                  </a:extLst>
                </a:gridCol>
              </a:tblGrid>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Criterion</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marT="45729" marB="45729"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marT="45729" marB="4572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marT="45729" marB="45729" horzOverflow="overflow">
                    <a:lnL>
                      <a:noFill/>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1" u="none" strike="noStrike" cap="none" normalizeH="0" baseline="30000">
                        <a:ln>
                          <a:noFill/>
                        </a:ln>
                        <a:solidFill>
                          <a:schemeClr val="tx1"/>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64783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chemeClr val="tx1"/>
                          </a:solidFill>
                          <a:effectLst/>
                          <a:latin typeface="Times" charset="0"/>
                        </a:rPr>
                        <a:t>b</a:t>
                      </a:r>
                      <a:r>
                        <a:rPr kumimoji="0" lang="en-US" sz="2400" b="1" i="1" u="none" strike="noStrike" cap="none" normalizeH="0" baseline="30000" err="1">
                          <a:ln>
                            <a:noFill/>
                          </a:ln>
                          <a:solidFill>
                            <a:schemeClr val="tx1"/>
                          </a:solidFill>
                          <a:effectLst/>
                          <a:latin typeface="Times" charset="0"/>
                        </a:rPr>
                        <a:t>d</a:t>
                      </a:r>
                      <a:endParaRPr kumimoji="0" lang="en-US" sz="2400" b="1" i="0" u="none" strike="noStrike" cap="none" normalizeH="0" baseline="0">
                        <a:ln>
                          <a:noFill/>
                        </a:ln>
                        <a:solidFill>
                          <a:schemeClr val="tx1"/>
                        </a:solidFill>
                        <a:effectLst/>
                        <a:latin typeface="Times" charset="0"/>
                      </a:endParaRPr>
                    </a:p>
                  </a:txBody>
                  <a:tcPr marT="45729" marB="45729"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bm</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bl</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err="1">
                          <a:ln>
                            <a:noFill/>
                          </a:ln>
                          <a:solidFill>
                            <a:srgbClr val="00B050"/>
                          </a:solidFill>
                          <a:effectLst/>
                          <a:latin typeface="Times" charset="0"/>
                        </a:rPr>
                        <a:t>bd</a:t>
                      </a:r>
                      <a:endParaRPr kumimoji="0" lang="en-US" sz="2400" b="1" i="1" u="none" strike="noStrike" cap="none" normalizeH="0" baseline="30000">
                        <a:ln>
                          <a:noFill/>
                        </a:ln>
                        <a:solidFill>
                          <a:srgbClr val="00B050"/>
                        </a:solidFill>
                        <a:effectLst/>
                        <a:latin typeface="Times" charset="0"/>
                      </a:endParaRPr>
                    </a:p>
                  </a:txBody>
                  <a:tcPr marT="45729" marB="45729" horzOverflow="overflow">
                    <a:lnL>
                      <a:noFill/>
                    </a:lnL>
                    <a:lnR w="38100"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669393">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Optimal?</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marT="45729" marB="4572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rgbClr val="00B050"/>
                          </a:solidFill>
                          <a:effectLst/>
                          <a:latin typeface="Times" charset="0"/>
                        </a:rPr>
                        <a:t>YES</a:t>
                      </a:r>
                    </a:p>
                  </a:txBody>
                  <a:tcPr marT="45729" marB="45729" horzOverflow="overflow">
                    <a:lnL>
                      <a:noFill/>
                    </a:lnL>
                    <a:lnR w="38100" cap="flat" cmpd="sng" algn="ctr">
                      <a:solidFill>
                        <a:schemeClr val="tx1"/>
                      </a:solidFill>
                      <a:prstDash val="solid"/>
                      <a:round/>
                      <a:headEnd type="none" w="med" len="med"/>
                      <a:tailEnd type="none" w="med" len="med"/>
                    </a:lnR>
                    <a:lnT>
                      <a:noFill/>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9910" name="Text Box 45"/>
          <p:cNvSpPr txBox="1">
            <a:spLocks noChangeArrowheads="1"/>
          </p:cNvSpPr>
          <p:nvPr/>
        </p:nvSpPr>
        <p:spPr bwMode="auto">
          <a:xfrm>
            <a:off x="2033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79911" name="Text Box 46"/>
          <p:cNvSpPr txBox="1">
            <a:spLocks noChangeArrowheads="1"/>
          </p:cNvSpPr>
          <p:nvPr/>
        </p:nvSpPr>
        <p:spPr bwMode="auto">
          <a:xfrm>
            <a:off x="4762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70</a:t>
            </a:fld>
            <a:endParaRPr lang="en-US" altLang="en-US"/>
          </a:p>
        </p:txBody>
      </p:sp>
    </p:spTree>
    <p:extLst>
      <p:ext uri="{BB962C8B-B14F-4D97-AF65-F5344CB8AC3E}">
        <p14:creationId xmlns:p14="http://schemas.microsoft.com/office/powerpoint/2010/main" val="297439728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915B-6D6B-CD4A-A5DD-ECBF882D6300}"/>
              </a:ext>
            </a:extLst>
          </p:cNvPr>
          <p:cNvSpPr>
            <a:spLocks noGrp="1"/>
          </p:cNvSpPr>
          <p:nvPr>
            <p:ph type="title"/>
          </p:nvPr>
        </p:nvSpPr>
        <p:spPr/>
        <p:txBody>
          <a:bodyPr/>
          <a:lstStyle/>
          <a:p>
            <a:r>
              <a:rPr lang="en-US" dirty="0"/>
              <a:t>Acting Rationally</a:t>
            </a:r>
          </a:p>
        </p:txBody>
      </p:sp>
      <p:pic>
        <p:nvPicPr>
          <p:cNvPr id="4" name="Content Placeholder 3">
            <a:extLst>
              <a:ext uri="{FF2B5EF4-FFF2-40B4-BE49-F238E27FC236}">
                <a16:creationId xmlns:a16="http://schemas.microsoft.com/office/drawing/2014/main" id="{A42AAC64-E833-144D-A488-AE3FFA104FD2}"/>
              </a:ext>
            </a:extLst>
          </p:cNvPr>
          <p:cNvPicPr>
            <a:picLocks noGrp="1" noChangeAspect="1"/>
          </p:cNvPicPr>
          <p:nvPr>
            <p:ph idx="1"/>
          </p:nvPr>
        </p:nvPicPr>
        <p:blipFill>
          <a:blip r:embed="rId2"/>
          <a:stretch>
            <a:fillRect/>
          </a:stretch>
        </p:blipFill>
        <p:spPr>
          <a:xfrm>
            <a:off x="0" y="1502939"/>
            <a:ext cx="7843434" cy="1659524"/>
          </a:xfrm>
          <a:prstGeom prst="rect">
            <a:avLst/>
          </a:prstGeom>
        </p:spPr>
      </p:pic>
      <p:pic>
        <p:nvPicPr>
          <p:cNvPr id="6146" name="Picture 2">
            <a:extLst>
              <a:ext uri="{FF2B5EF4-FFF2-40B4-BE49-F238E27FC236}">
                <a16:creationId xmlns:a16="http://schemas.microsoft.com/office/drawing/2014/main" id="{E90404BE-9492-8147-AA35-8A100F0AF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722" y="-31575"/>
            <a:ext cx="4364736" cy="6524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9A0EC89-AD43-E448-9A86-82EF27C0EA3E}"/>
              </a:ext>
            </a:extLst>
          </p:cNvPr>
          <p:cNvSpPr txBox="1"/>
          <p:nvPr/>
        </p:nvSpPr>
        <p:spPr>
          <a:xfrm>
            <a:off x="10360241" y="5959467"/>
            <a:ext cx="1866217" cy="369332"/>
          </a:xfrm>
          <a:prstGeom prst="rect">
            <a:avLst/>
          </a:prstGeom>
          <a:noFill/>
        </p:spPr>
        <p:txBody>
          <a:bodyPr wrap="none" rtlCol="0">
            <a:spAutoFit/>
          </a:bodyPr>
          <a:lstStyle/>
          <a:p>
            <a:r>
              <a:rPr lang="en-US" b="1" dirty="0">
                <a:solidFill>
                  <a:schemeClr val="bg1"/>
                </a:solidFill>
              </a:rPr>
              <a:t>Herbert Simon</a:t>
            </a:r>
          </a:p>
        </p:txBody>
      </p:sp>
      <p:sp>
        <p:nvSpPr>
          <p:cNvPr id="9" name="Rectangle 3">
            <a:extLst>
              <a:ext uri="{FF2B5EF4-FFF2-40B4-BE49-F238E27FC236}">
                <a16:creationId xmlns:a16="http://schemas.microsoft.com/office/drawing/2014/main" id="{ABB61E6F-A725-C340-B23A-7B4FF1075CFE}"/>
              </a:ext>
            </a:extLst>
          </p:cNvPr>
          <p:cNvSpPr txBox="1">
            <a:spLocks noChangeArrowheads="1"/>
          </p:cNvSpPr>
          <p:nvPr/>
        </p:nvSpPr>
        <p:spPr>
          <a:xfrm>
            <a:off x="838200" y="3162463"/>
            <a:ext cx="6550152" cy="30145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Herb Simon was an economist, political scientist and cognitive psychologist, whose primary research interest was decision-making and is best known for his theory of "bounded rationality" </a:t>
            </a:r>
            <a:br>
              <a:rPr lang="en-US" dirty="0"/>
            </a:br>
            <a:endParaRPr lang="en-US" dirty="0"/>
          </a:p>
          <a:p>
            <a:r>
              <a:rPr lang="en-US" dirty="0"/>
              <a:t>He received the Nobel Prize in Economics in 1978 and the Turing Award in 1975.</a:t>
            </a:r>
          </a:p>
        </p:txBody>
      </p:sp>
    </p:spTree>
    <p:extLst>
      <p:ext uri="{BB962C8B-B14F-4D97-AF65-F5344CB8AC3E}">
        <p14:creationId xmlns:p14="http://schemas.microsoft.com/office/powerpoint/2010/main" val="19594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1A1A7-630F-144E-818F-A40A03C682D4}"/>
              </a:ext>
            </a:extLst>
          </p:cNvPr>
          <p:cNvSpPr>
            <a:spLocks noGrp="1"/>
          </p:cNvSpPr>
          <p:nvPr>
            <p:ph type="title"/>
          </p:nvPr>
        </p:nvSpPr>
        <p:spPr>
          <a:xfrm>
            <a:off x="399673" y="365125"/>
            <a:ext cx="10954127" cy="772052"/>
          </a:xfrm>
        </p:spPr>
        <p:txBody>
          <a:bodyPr anchor="ctr">
            <a:normAutofit/>
          </a:bodyPr>
          <a:lstStyle/>
          <a:p>
            <a:r>
              <a:rPr lang="en-US"/>
              <a:t>Acting rationally</a:t>
            </a:r>
            <a:endParaRPr lang="en-US" dirty="0"/>
          </a:p>
        </p:txBody>
      </p:sp>
      <p:graphicFrame>
        <p:nvGraphicFramePr>
          <p:cNvPr id="7" name="Content Placeholder 2">
            <a:extLst>
              <a:ext uri="{FF2B5EF4-FFF2-40B4-BE49-F238E27FC236}">
                <a16:creationId xmlns:a16="http://schemas.microsoft.com/office/drawing/2014/main" id="{C6D7CA6E-94CB-4B19-A389-193CD36AD8A5}"/>
              </a:ext>
            </a:extLst>
          </p:cNvPr>
          <p:cNvGraphicFramePr>
            <a:graphicFrameLocks noGrp="1"/>
          </p:cNvGraphicFramePr>
          <p:nvPr>
            <p:ph idx="1"/>
            <p:extLst>
              <p:ext uri="{D42A27DB-BD31-4B8C-83A1-F6EECF244321}">
                <p14:modId xmlns:p14="http://schemas.microsoft.com/office/powerpoint/2010/main" val="717758903"/>
              </p:ext>
            </p:extLst>
          </p:nvPr>
        </p:nvGraphicFramePr>
        <p:xfrm>
          <a:off x="399673" y="1348547"/>
          <a:ext cx="10515600" cy="4793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668871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DC4C7CAF-C7FF-FE4F-90B2-8A815EC505F7}" vid="{5EBA9E21-0922-6A4F-9B15-90A38C8ED7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3379</TotalTime>
  <Words>5800</Words>
  <Application>Microsoft Macintosh PowerPoint</Application>
  <PresentationFormat>Widescreen</PresentationFormat>
  <Paragraphs>992</Paragraphs>
  <Slides>70</Slides>
  <Notes>62</Notes>
  <HiddenSlides>11</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5" baseType="lpstr">
      <vt:lpstr>Arial</vt:lpstr>
      <vt:lpstr>Calibri</vt:lpstr>
      <vt:lpstr>Consolas</vt:lpstr>
      <vt:lpstr>Courier New</vt:lpstr>
      <vt:lpstr>Engravers MT</vt:lpstr>
      <vt:lpstr>Monotype Corsiva</vt:lpstr>
      <vt:lpstr>Open Sans</vt:lpstr>
      <vt:lpstr>Open Sans SemiBold</vt:lpstr>
      <vt:lpstr>Symbol</vt:lpstr>
      <vt:lpstr>Tahoma</vt:lpstr>
      <vt:lpstr>Times</vt:lpstr>
      <vt:lpstr>Times New Roman</vt:lpstr>
      <vt:lpstr>Wingdings</vt:lpstr>
      <vt:lpstr>Office Theme</vt:lpstr>
      <vt:lpstr>Equation</vt:lpstr>
      <vt:lpstr>Rational Agents and  Search Problems</vt:lpstr>
      <vt:lpstr>Outline for today’s lecture</vt:lpstr>
      <vt:lpstr>Four views of Artificial Intelligence</vt:lpstr>
      <vt:lpstr>Agents</vt:lpstr>
      <vt:lpstr>What about your robot?</vt:lpstr>
      <vt:lpstr>Agents and environments</vt:lpstr>
      <vt:lpstr>Agents</vt:lpstr>
      <vt:lpstr>Acting Rationally</vt:lpstr>
      <vt:lpstr>Acting rationally</vt:lpstr>
      <vt:lpstr>Agent function &amp; program</vt:lpstr>
      <vt:lpstr>Performance measure</vt:lpstr>
      <vt:lpstr>Performance measure - example</vt:lpstr>
      <vt:lpstr>Rational agents</vt:lpstr>
      <vt:lpstr>Is omniscience required?</vt:lpstr>
      <vt:lpstr>Rationality is not omniscience</vt:lpstr>
      <vt:lpstr>Expected value</vt:lpstr>
      <vt:lpstr>Task environments</vt:lpstr>
      <vt:lpstr>PEAS: Specifying an automated taxi driver</vt:lpstr>
      <vt:lpstr>PEAS: Specifying an automated taxi driver</vt:lpstr>
      <vt:lpstr>PEAS: Amazon Prime Air</vt:lpstr>
      <vt:lpstr>PowerPoint Presentation</vt:lpstr>
      <vt:lpstr>PEAS: Specifying an Amazon delivery drone</vt:lpstr>
      <vt:lpstr>PEAS: Specifying an Amazon delivery drone</vt:lpstr>
      <vt:lpstr>The rational agent designer’s goal</vt:lpstr>
      <vt:lpstr>Environment types: Definitions 1</vt:lpstr>
      <vt:lpstr>Environment types: Definitions 2</vt:lpstr>
      <vt:lpstr>Examples</vt:lpstr>
      <vt:lpstr>The Hardest Environment</vt:lpstr>
      <vt:lpstr>Environment Restrictions for Now</vt:lpstr>
      <vt:lpstr>Problem Solving Agents &amp; Problem Formulation</vt:lpstr>
      <vt:lpstr>Example search problem: 8-puzzle</vt:lpstr>
      <vt:lpstr>Example search problem:  holiday in Romania</vt:lpstr>
      <vt:lpstr>Holiday in Romania</vt:lpstr>
      <vt:lpstr>More formally, a problem is defined by:</vt:lpstr>
      <vt:lpstr>Solutions &amp; Optimal Solutions</vt:lpstr>
      <vt:lpstr>Art: Formulating a Search Problem</vt:lpstr>
      <vt:lpstr>Example: 8-puzzle</vt:lpstr>
      <vt:lpstr>Example: 8-puzzle</vt:lpstr>
      <vt:lpstr>Example: 8-puzzle</vt:lpstr>
      <vt:lpstr>Hard subtask: Selecting a state space</vt:lpstr>
      <vt:lpstr>Outline for today’s lecture</vt:lpstr>
      <vt:lpstr>Useful Concepts</vt:lpstr>
      <vt:lpstr>Basic search algorithms: Tree Search</vt:lpstr>
      <vt:lpstr>Generalized tree search</vt:lpstr>
      <vt:lpstr>8-Puzzle: States and Nodes</vt:lpstr>
      <vt:lpstr>PowerPoint Presentation</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Review: Breadth-first search</vt:lpstr>
      <vt:lpstr>Breadth-first search (simplified)</vt:lpstr>
      <vt:lpstr>Breadth-first search (simplified)</vt:lpstr>
      <vt:lpstr>Properties of breadth-first search</vt:lpstr>
      <vt:lpstr>Exponential Space (and time) Not Good...</vt:lpstr>
      <vt:lpstr>Review: Depth-first search</vt:lpstr>
      <vt:lpstr>Properties of depth-first search</vt:lpstr>
      <vt:lpstr>Depth-first vs Breadth-first</vt:lpstr>
      <vt:lpstr>Outline for today’s lecture</vt:lpstr>
      <vt:lpstr>Search Conundrum</vt:lpstr>
      <vt:lpstr>Depth-limited search: A building block</vt:lpstr>
      <vt:lpstr>Iterative deepening search</vt:lpstr>
      <vt:lpstr>Nodes constructed at each deepening</vt:lpstr>
      <vt:lpstr>Total nodes constructed:</vt:lpstr>
      <vt:lpstr>ID search, Evaluation II: Time Complexity</vt:lpstr>
      <vt:lpstr>ID search, Evaluation III</vt:lpstr>
      <vt:lpstr>Summary of algorithms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Agents and Search Problems</dc:title>
  <dc:creator>Callison-Burch, Christopher</dc:creator>
  <cp:lastModifiedBy>Callison-Burch, Christopher</cp:lastModifiedBy>
  <cp:revision>32</cp:revision>
  <dcterms:created xsi:type="dcterms:W3CDTF">2020-09-07T23:07:47Z</dcterms:created>
  <dcterms:modified xsi:type="dcterms:W3CDTF">2020-09-10T13:54:57Z</dcterms:modified>
</cp:coreProperties>
</file>